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54"/>
  </p:notesMasterIdLst>
  <p:handoutMasterIdLst>
    <p:handoutMasterId r:id="rId55"/>
  </p:handoutMasterIdLst>
  <p:sldIdLst>
    <p:sldId id="256" r:id="rId3"/>
    <p:sldId id="54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532" r:id="rId19"/>
    <p:sldId id="271" r:id="rId20"/>
    <p:sldId id="564" r:id="rId21"/>
    <p:sldId id="558" r:id="rId22"/>
    <p:sldId id="563" r:id="rId23"/>
    <p:sldId id="525" r:id="rId24"/>
    <p:sldId id="273" r:id="rId25"/>
    <p:sldId id="543" r:id="rId26"/>
    <p:sldId id="518" r:id="rId27"/>
    <p:sldId id="283" r:id="rId28"/>
    <p:sldId id="295" r:id="rId29"/>
    <p:sldId id="485" r:id="rId30"/>
    <p:sldId id="274" r:id="rId31"/>
    <p:sldId id="538" r:id="rId32"/>
    <p:sldId id="277" r:id="rId33"/>
    <p:sldId id="544" r:id="rId34"/>
    <p:sldId id="279" r:id="rId35"/>
    <p:sldId id="278" r:id="rId36"/>
    <p:sldId id="520" r:id="rId37"/>
    <p:sldId id="280" r:id="rId38"/>
    <p:sldId id="281" r:id="rId39"/>
    <p:sldId id="284" r:id="rId40"/>
    <p:sldId id="285" r:id="rId41"/>
    <p:sldId id="542" r:id="rId42"/>
    <p:sldId id="522" r:id="rId43"/>
    <p:sldId id="540" r:id="rId44"/>
    <p:sldId id="294" r:id="rId45"/>
    <p:sldId id="537" r:id="rId46"/>
    <p:sldId id="567" r:id="rId47"/>
    <p:sldId id="523" r:id="rId48"/>
    <p:sldId id="297" r:id="rId49"/>
    <p:sldId id="298" r:id="rId50"/>
    <p:sldId id="299" r:id="rId51"/>
    <p:sldId id="302" r:id="rId52"/>
    <p:sldId id="565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ledning" id="{5EA800DE-3BCF-4846-9862-E5E833351D60}">
          <p14:sldIdLst>
            <p14:sldId id="256"/>
            <p14:sldId id="545"/>
            <p14:sldId id="257"/>
            <p14:sldId id="258"/>
            <p14:sldId id="259"/>
            <p14:sldId id="260"/>
            <p14:sldId id="261"/>
          </p14:sldIdLst>
        </p14:section>
        <p14:section name="Faktabakgrund, miljöproblem och vattenförvaltning" id="{8B4C90F1-AE8A-4B22-972C-E4BEC5DCACAF}">
          <p14:sldIdLst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532"/>
            <p14:sldId id="271"/>
            <p14:sldId id="564"/>
            <p14:sldId id="558"/>
            <p14:sldId id="563"/>
            <p14:sldId id="525"/>
          </p14:sldIdLst>
        </p14:section>
        <p14:section name="Kommunens åtta åtgärder" id="{DCC26479-3EED-4BD5-B8CF-20ACA3EB8BF9}">
          <p14:sldIdLst>
            <p14:sldId id="273"/>
            <p14:sldId id="543"/>
            <p14:sldId id="518"/>
            <p14:sldId id="283"/>
            <p14:sldId id="295"/>
            <p14:sldId id="485"/>
            <p14:sldId id="274"/>
            <p14:sldId id="538"/>
            <p14:sldId id="277"/>
            <p14:sldId id="544"/>
            <p14:sldId id="279"/>
            <p14:sldId id="278"/>
            <p14:sldId id="520"/>
            <p14:sldId id="280"/>
            <p14:sldId id="281"/>
            <p14:sldId id="284"/>
            <p14:sldId id="285"/>
            <p14:sldId id="542"/>
            <p14:sldId id="522"/>
            <p14:sldId id="540"/>
            <p14:sldId id="294"/>
            <p14:sldId id="537"/>
            <p14:sldId id="567"/>
            <p14:sldId id="523"/>
            <p14:sldId id="297"/>
          </p14:sldIdLst>
        </p14:section>
        <p14:section name="Framgångsfaktorer och vinster" id="{86C0B068-A018-471A-BFFD-1D72A094EB09}">
          <p14:sldIdLst>
            <p14:sldId id="298"/>
          </p14:sldIdLst>
        </p14:section>
        <p14:section name="Avslut" id="{A822862E-D63F-4757-BE64-8BC27AC5C8A4}">
          <p14:sldIdLst>
            <p14:sldId id="299"/>
          </p14:sldIdLst>
        </p14:section>
        <p14:section name="Kontaktuppgifter, återkoppling, stöd" id="{610800D1-D048-4FE3-AE68-F5112C34B910}">
          <p14:sldIdLst>
            <p14:sldId id="302"/>
            <p14:sldId id="56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79FC1FA-CF12-793E-257C-53411DA77FD4}" name="Andersson Ax Anna" initials="AAA" userId="S::anna.andersson.ax@lansstyrelsen.se::e92d509c-8663-4963-8163-5528a64b4df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ersson Ax Anna" initials="AAA" lastIdx="7" clrIdx="0">
    <p:extLst>
      <p:ext uri="{19B8F6BF-5375-455C-9EA6-DF929625EA0E}">
        <p15:presenceInfo xmlns:p15="http://schemas.microsoft.com/office/powerpoint/2012/main" userId="S::anna.andersson.ax@lansstyrelsen.se::e92d509c-8663-4963-8163-5528a64b4df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7F"/>
    <a:srgbClr val="4D668E"/>
    <a:srgbClr val="2D3A18"/>
    <a:srgbClr val="7F7F7F"/>
    <a:srgbClr val="62A3BE"/>
    <a:srgbClr val="171613"/>
    <a:srgbClr val="516628"/>
    <a:srgbClr val="1A9749"/>
    <a:srgbClr val="329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7" autoAdjust="0"/>
    <p:restoredTop sz="88014" autoAdjust="0"/>
  </p:normalViewPr>
  <p:slideViewPr>
    <p:cSldViewPr snapToGrid="0">
      <p:cViewPr varScale="1">
        <p:scale>
          <a:sx n="100" d="100"/>
          <a:sy n="100" d="100"/>
        </p:scale>
        <p:origin x="210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70" d="100"/>
          <a:sy n="170" d="100"/>
        </p:scale>
        <p:origin x="5024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microsoft.com/office/2018/10/relationships/authors" Target="author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D0BE822C-8AD4-52CF-C70D-BE6ED9D848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2F855F6-51A1-410D-30BC-7DA0EDE97D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79867-05AC-6F45-A3C6-B2EC18FFB5A0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F5D089E-00E0-FCB7-7965-951E059DEB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B221ECF-031A-B21D-6BE0-3A9F92365A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C191C-E016-8D4D-9987-A6B53E8BDE2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3750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3C275-DFA1-4230-9444-A0D9B5CC7C18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9715B-EC65-4157-A008-68BB1628D7B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6156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flygar.com/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ebelform.se/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1620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7360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Fotograf: Holger </a:t>
            </a:r>
            <a:r>
              <a:rPr lang="sv-SE" dirty="0" err="1"/>
              <a:t>Ellgard</a:t>
            </a:r>
            <a:r>
              <a:rPr lang="sv-SE" dirty="0"/>
              <a:t>, </a:t>
            </a:r>
            <a:r>
              <a:rPr lang="sv-SE" dirty="0" err="1"/>
              <a:t>Wikimedia</a:t>
            </a:r>
            <a:r>
              <a:rPr lang="sv-SE" dirty="0"/>
              <a:t> </a:t>
            </a:r>
            <a:r>
              <a:rPr lang="sv-SE" dirty="0" err="1"/>
              <a:t>Commons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1804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Fotograf: Länsstyrelsen Värmland, </a:t>
            </a:r>
            <a:r>
              <a:rPr lang="sv-SE" dirty="0" err="1"/>
              <a:t>Creative</a:t>
            </a:r>
            <a:r>
              <a:rPr lang="sv-SE" dirty="0"/>
              <a:t> </a:t>
            </a:r>
            <a:r>
              <a:rPr lang="sv-SE" dirty="0" err="1"/>
              <a:t>Commons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9196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För ekologisk status gäller fem klasser (se bilden). För kemisk status gäller endast två klasser, ”god” </a:t>
            </a:r>
            <a:r>
              <a:rPr lang="sv-SE" dirty="0" err="1"/>
              <a:t>resp</a:t>
            </a:r>
            <a:r>
              <a:rPr lang="sv-SE" dirty="0"/>
              <a:t> ”uppnår ej god”. </a:t>
            </a:r>
          </a:p>
          <a:p>
            <a:pPr algn="l"/>
            <a:r>
              <a:rPr lang="sv-SE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Kvalitetsfaktorer bestämmer status</a:t>
            </a:r>
          </a:p>
          <a:p>
            <a:pPr algn="l"/>
            <a:r>
              <a:rPr lang="sv-SE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Biologiska kvalitetsfaktorer </a:t>
            </a:r>
            <a:r>
              <a:rPr lang="sv-SE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ger ett mått på hur bra livet i vattnet mår. Finns de arter av växter och djur som borde finnas där och tillräckligt många? Fisk, bottenfauna (djur som lever på botten) och växtplankton är några parametrar som används i statusklassningen. Ett syfte med vattenförvaltning är hållbara ekosystem. De biologiska kvalitetsfaktorerna väger därför tyngst vid statusklassningen, det vill säga om växt- och djurlivet i ett vatten är bra är utgångspunkten att övriga kvalitetsfaktorer också är bra.</a:t>
            </a:r>
          </a:p>
          <a:p>
            <a:pPr algn="l"/>
            <a:r>
              <a:rPr lang="sv-SE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Fysikalisk-kemiska kvalitetsfaktorer </a:t>
            </a:r>
            <a:r>
              <a:rPr lang="sv-SE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är till exempel ett vattens pH, ljusförhållanden och syrgasförhållanden. </a:t>
            </a:r>
            <a:r>
              <a:rPr lang="sv-SE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Hydromorfologiska faktorer </a:t>
            </a:r>
            <a:r>
              <a:rPr lang="sv-SE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talar om vilka fysiska förutsättningar vattenförekomsten har för att växter och djur ska kunna leva där. Vandringshinder, bottenstruktur och strömmar är några exempel.</a:t>
            </a:r>
          </a:p>
          <a:p>
            <a:pPr algn="l"/>
            <a:endParaRPr lang="sv-SE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sv-SE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Kemisk status bestäms efter om ett antal miljöförorenande ämnen finns i halter över eller under ett gränsvärde, som är satt för skydda ekosystemen. </a:t>
            </a:r>
          </a:p>
          <a:p>
            <a:pPr algn="l"/>
            <a:r>
              <a:rPr lang="sv-SE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Prioriterade ämnen heter listan och omfattar 45 ämnen, + 8 ämnen som regleras i annan </a:t>
            </a:r>
            <a:r>
              <a:rPr lang="sv-SE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lagstifgning</a:t>
            </a:r>
            <a:r>
              <a:rPr lang="sv-SE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1005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Fotograf: Per Nilsson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539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1939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0232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8380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Fotograf: Karin Broman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943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1721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09968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995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94396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0497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39426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3368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25809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24932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07032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24877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2350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Fotograf: Per Nilsson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37880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34B7B-8395-BA45-A777-92E53FB30B7D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48023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80423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13221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81688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64580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312901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38105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67609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29391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4357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22244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50354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58398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334B7B-8395-BA45-A777-92E53FB30B7D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48023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80529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708635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30691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30676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47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51888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48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75203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49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585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Foto: </a:t>
            </a:r>
            <a:r>
              <a:rPr lang="sv-SE" dirty="0" err="1"/>
              <a:t>Infographies</a:t>
            </a:r>
            <a:r>
              <a:rPr lang="sv-SE" dirty="0"/>
              <a:t>, </a:t>
            </a:r>
            <a:r>
              <a:rPr lang="sv-SE" dirty="0" err="1"/>
              <a:t>European</a:t>
            </a:r>
            <a:r>
              <a:rPr lang="sv-SE" dirty="0"/>
              <a:t> Environment Agency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160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Fotograf: Per Nilsson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50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26206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Illustrationerna i den här utbildningen är gjorda av Tobias Flygar. </a:t>
            </a:r>
            <a:r>
              <a:rPr lang="sv-S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http://flygar.com/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och Rebecca Elfast: </a:t>
            </a:r>
            <a:r>
              <a:rPr lang="en-US" dirty="0" err="1">
                <a:hlinkClick r:id="rId4"/>
              </a:rPr>
              <a:t>Rebelform</a:t>
            </a:r>
            <a:r>
              <a:rPr lang="en-US" dirty="0">
                <a:hlinkClick r:id="rId4"/>
              </a:rPr>
              <a:t> - Illustration and Pattern Design by Rebecca Elfast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Illustrationerna är skyddade av upphovsrättslagen. Det innebär att illustrationerna inte får användas eller spridas utan tillstånd från illustratören. </a:t>
            </a:r>
          </a:p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 aktörer som ingår i projekten </a:t>
            </a:r>
            <a:r>
              <a:rPr lang="sv-S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”Mälaren – en sjö för miljoner”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och </a:t>
            </a:r>
            <a:r>
              <a:rPr lang="sv-S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”Kommunernas roll i vattenförvaltningen” 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får dock använda illustrationerna fritt</a:t>
            </a:r>
            <a:r>
              <a:rPr lang="sv-S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 att informera om åtgärder för bättre vattenkvalitet. </a:t>
            </a:r>
          </a:p>
          <a:p>
            <a:endParaRPr lang="sv-S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 användning*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 illustrationerna gäller även följande aktörer: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Mälarens Vattenvårdsförbund.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Vattenmyndigheterna (Bottenviken, Bottenhavet, Norra Östersjön, Västerhavet samt Södra Östersjön).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 IP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Waters.</a:t>
            </a:r>
          </a:p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Utöver detta kommer samtliga dessa aktörer och även samtliga kommuner i Sverige också kunna beställa utbildningsmaterialet </a:t>
            </a:r>
            <a:r>
              <a:rPr lang="sv-S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”Kommunernas roll i VF”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för att använda för utbildning inom sin egen organisation.</a:t>
            </a:r>
          </a:p>
          <a:p>
            <a:endParaRPr lang="sv-SE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*Fri användning</a:t>
            </a:r>
            <a:r>
              <a:rPr lang="sv-S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innebär att användaren har rätt att publicera illustrationerna var som helst och hur många gånger som helst för att informera om kommunernas åtgärder för bättre vattenkvalitet.</a:t>
            </a:r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 all användning ska illustratörens namn framgå tydligt. Illustrationerna får inte bearbetas, beskäras eller förvanskas. </a:t>
            </a:r>
          </a:p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 användning gäller </a:t>
            </a:r>
            <a:r>
              <a:rPr lang="sv-S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projektet LIFE IP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Waters samarbetspartners. Om någon av dessa företag eller organisationer vill använda illustrationerna ombeds de att kontakta illustratören för en överenskommelse.</a:t>
            </a:r>
          </a:p>
          <a:p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Illustrationerna får </a:t>
            </a:r>
            <a:r>
              <a:rPr lang="sv-S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användas i något kommersiellt sammanhang. Säljaren (Studio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Flygar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behåller äganderätten till original och filer.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51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7626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Kartbild: Vattenmyndigheten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3083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6567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4150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Fotograf: Sabina Caspari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9715B-EC65-4157-A008-68BB1628D7BA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0651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60" y="1122363"/>
            <a:ext cx="8321040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787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D177-975C-5946-B1D3-6E8B06E1C94D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F8DD-030E-114F-A7EB-1A53BB5D35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0185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D177-975C-5946-B1D3-6E8B06E1C94D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F8DD-030E-114F-A7EB-1A53BB5D35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775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D177-975C-5946-B1D3-6E8B06E1C94D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F8DD-030E-114F-A7EB-1A53BB5D35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211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D177-975C-5946-B1D3-6E8B06E1C94D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F8DD-030E-114F-A7EB-1A53BB5D35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2362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D177-975C-5946-B1D3-6E8B06E1C94D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F8DD-030E-114F-A7EB-1A53BB5D35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3944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D177-975C-5946-B1D3-6E8B06E1C94D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F8DD-030E-114F-A7EB-1A53BB5D35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2374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D177-975C-5946-B1D3-6E8B06E1C94D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F8DD-030E-114F-A7EB-1A53BB5D35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4297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D177-975C-5946-B1D3-6E8B06E1C94D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F8DD-030E-114F-A7EB-1A53BB5D35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543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D177-975C-5946-B1D3-6E8B06E1C94D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F8DD-030E-114F-A7EB-1A53BB5D35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4369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846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07641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00991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22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2951" y="547052"/>
            <a:ext cx="5960226" cy="1133736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2950" y="2054144"/>
            <a:ext cx="5960225" cy="37855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CAFE153-E8B0-414D-AEBE-971CBABFFF68}"/>
              </a:ext>
            </a:extLst>
          </p:cNvPr>
          <p:cNvSpPr/>
          <p:nvPr userDrawn="1"/>
        </p:nvSpPr>
        <p:spPr>
          <a:xfrm>
            <a:off x="149628" y="173695"/>
            <a:ext cx="8653549" cy="45719"/>
          </a:xfrm>
          <a:prstGeom prst="rect">
            <a:avLst/>
          </a:prstGeom>
          <a:solidFill>
            <a:srgbClr val="006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4D92E8C6-D0AE-4753-B45B-8BE7C16ED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-1" r="27006" b="13960"/>
          <a:stretch/>
        </p:blipFill>
        <p:spPr>
          <a:xfrm>
            <a:off x="149629" y="219414"/>
            <a:ext cx="2477194" cy="594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21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944645F1-D97C-4D4D-8C90-696F01957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" t="21163" r="25283" b="60298"/>
          <a:stretch/>
        </p:blipFill>
        <p:spPr>
          <a:xfrm>
            <a:off x="149628" y="219414"/>
            <a:ext cx="8653549" cy="1434819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E0286680-8133-4301-95F2-F2E8ADDA5F93}"/>
              </a:ext>
            </a:extLst>
          </p:cNvPr>
          <p:cNvSpPr txBox="1"/>
          <p:nvPr userDrawn="1"/>
        </p:nvSpPr>
        <p:spPr>
          <a:xfrm>
            <a:off x="747507" y="173693"/>
            <a:ext cx="76489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44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Klicka här för att ändra mall för rubrikformat</a:t>
            </a:r>
          </a:p>
          <a:p>
            <a:endParaRPr lang="sv-SE" sz="44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9C06350-0EBD-4A70-9DD4-A5DD4777D3C6}"/>
              </a:ext>
            </a:extLst>
          </p:cNvPr>
          <p:cNvSpPr/>
          <p:nvPr userDrawn="1"/>
        </p:nvSpPr>
        <p:spPr>
          <a:xfrm>
            <a:off x="149628" y="173695"/>
            <a:ext cx="8653549" cy="45719"/>
          </a:xfrm>
          <a:prstGeom prst="rect">
            <a:avLst/>
          </a:prstGeom>
          <a:solidFill>
            <a:srgbClr val="006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6F83ABE-FEBA-4E22-B277-D0F1AE9F6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507" y="1796448"/>
            <a:ext cx="7648985" cy="406402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18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E6B86A2-6DC0-4D42-A449-6125AD7A86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74" b="29096"/>
          <a:stretch/>
        </p:blipFill>
        <p:spPr>
          <a:xfrm>
            <a:off x="0" y="0"/>
            <a:ext cx="9144000" cy="5768701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240A72FB-A36D-4892-BE55-74D76BFA4909}"/>
              </a:ext>
            </a:extLst>
          </p:cNvPr>
          <p:cNvSpPr/>
          <p:nvPr userDrawn="1"/>
        </p:nvSpPr>
        <p:spPr>
          <a:xfrm>
            <a:off x="856211" y="952500"/>
            <a:ext cx="7813964" cy="2781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FFFCC608-0280-4FF9-BD02-C53DB96F933D}"/>
              </a:ext>
            </a:extLst>
          </p:cNvPr>
          <p:cNvSpPr txBox="1"/>
          <p:nvPr userDrawn="1"/>
        </p:nvSpPr>
        <p:spPr>
          <a:xfrm>
            <a:off x="1255222" y="1089299"/>
            <a:ext cx="703256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Klicka här för att ändra mall för rubrikformat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Klicka här för att ändra format på texten. Klicka här för att ändra format på texten.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3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sz="3300" dirty="0"/>
          </a:p>
        </p:txBody>
      </p:sp>
    </p:spTree>
    <p:extLst>
      <p:ext uri="{BB962C8B-B14F-4D97-AF65-F5344CB8AC3E}">
        <p14:creationId xmlns:p14="http://schemas.microsoft.com/office/powerpoint/2010/main" val="2915634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578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D177-975C-5946-B1D3-6E8B06E1C94D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F8DD-030E-114F-A7EB-1A53BB5D35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718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9D177-975C-5946-B1D3-6E8B06E1C94D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DF8DD-030E-114F-A7EB-1A53BB5D35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865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2244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8224404" cy="3926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36787C7-F69F-46C3-A49F-CADA0E18C1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8" b="71844"/>
          <a:stretch/>
        </p:blipFill>
        <p:spPr>
          <a:xfrm>
            <a:off x="290945" y="5887343"/>
            <a:ext cx="8559214" cy="43199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C495B32F-FABC-4D0E-82AF-125D2FDA4FA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695" y="6242859"/>
            <a:ext cx="1297464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5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4" r:id="rId3"/>
    <p:sldLayoutId id="2147483662" r:id="rId4"/>
    <p:sldLayoutId id="2147483666" r:id="rId5"/>
    <p:sldLayoutId id="2147483674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9D177-975C-5946-B1D3-6E8B06E1C94D}" type="datetimeFigureOut">
              <a:rPr lang="sv-SE" smtClean="0"/>
              <a:t>2023-06-16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DF8DD-030E-114F-A7EB-1A53BB5D35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67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ss.lansstyrelsen.se/" TargetMode="External"/><Relationship Id="rId4" Type="http://schemas.openxmlformats.org/officeDocument/2006/relationships/hyperlink" Target="https://www.vattenmyndigheterna.se/atgarder/atgarder-2022-2027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4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69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hyperlink" Target="https://www.malaren.org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947387-BE1B-438D-A60C-5F0C0336D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1418696"/>
            <a:ext cx="8321040" cy="2387600"/>
          </a:xfrm>
        </p:spPr>
        <p:txBody>
          <a:bodyPr/>
          <a:lstStyle/>
          <a:p>
            <a:r>
              <a:rPr lang="sv-SE" dirty="0"/>
              <a:t>Kommunernas roll </a:t>
            </a:r>
            <a:br>
              <a:rPr lang="sv-SE" dirty="0"/>
            </a:br>
            <a:r>
              <a:rPr lang="sv-SE" dirty="0"/>
              <a:t>i vattenförvaltningen</a:t>
            </a:r>
            <a:br>
              <a:rPr lang="sv-SE" dirty="0"/>
            </a:br>
            <a:r>
              <a:rPr lang="sv-SE" dirty="0"/>
              <a:t>2022-2027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45D88D6-B8F8-4769-81EA-9981573EA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47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9BF772-1C15-4135-802C-D90325C88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7015"/>
            <a:ext cx="8224405" cy="1325563"/>
          </a:xfrm>
        </p:spPr>
        <p:txBody>
          <a:bodyPr/>
          <a:lstStyle/>
          <a:p>
            <a:r>
              <a:rPr lang="sv-SE" dirty="0"/>
              <a:t>Fysiska förändringar</a:t>
            </a:r>
          </a:p>
        </p:txBody>
      </p:sp>
      <p:pic>
        <p:nvPicPr>
          <p:cNvPr id="12" name="Platshållare för innehåll 11">
            <a:extLst>
              <a:ext uri="{FF2B5EF4-FFF2-40B4-BE49-F238E27FC236}">
                <a16:creationId xmlns:a16="http://schemas.microsoft.com/office/drawing/2014/main" id="{03F7BA8F-63C2-4F74-879A-4A5111585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1"/>
          <a:stretch/>
        </p:blipFill>
        <p:spPr>
          <a:xfrm>
            <a:off x="736342" y="1038198"/>
            <a:ext cx="7654124" cy="4685267"/>
          </a:xfr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C9DB52AE-8BA2-44CB-BE88-4269B2A39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40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A360E7-7CF2-46B9-ACB7-05FC994BD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4930"/>
            <a:ext cx="8224405" cy="1325563"/>
          </a:xfrm>
        </p:spPr>
        <p:txBody>
          <a:bodyPr/>
          <a:lstStyle/>
          <a:p>
            <a:r>
              <a:rPr lang="sv-SE" dirty="0"/>
              <a:t>Miljögifter</a:t>
            </a:r>
          </a:p>
        </p:txBody>
      </p: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E7AA6F60-6336-403B-B476-08E12A804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0" b="20763"/>
          <a:stretch/>
        </p:blipFill>
        <p:spPr>
          <a:xfrm>
            <a:off x="747184" y="1035568"/>
            <a:ext cx="7685616" cy="458230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E5AFA23-6638-43FE-BDCE-A8937CA39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29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B72FB8-BECC-4BBB-B0E8-CC6242F41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0"/>
            <a:ext cx="8224405" cy="1325563"/>
          </a:xfrm>
        </p:spPr>
        <p:txBody>
          <a:bodyPr/>
          <a:lstStyle/>
          <a:p>
            <a:r>
              <a:rPr lang="sv-SE" dirty="0"/>
              <a:t>Klimatförändringen</a:t>
            </a:r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6B1E937E-E63F-4BC6-B1B9-41D9C42C7F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3" b="35226"/>
          <a:stretch/>
        </p:blipFill>
        <p:spPr>
          <a:xfrm>
            <a:off x="740646" y="1024115"/>
            <a:ext cx="7662707" cy="474250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06A54F01-E662-4337-B71A-5205B1F76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7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499C767-A435-4F6B-B0D1-E049886B8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075"/>
            <a:ext cx="8224405" cy="1325563"/>
          </a:xfrm>
        </p:spPr>
        <p:txBody>
          <a:bodyPr/>
          <a:lstStyle/>
          <a:p>
            <a:r>
              <a:rPr lang="sv-SE" dirty="0"/>
              <a:t>Status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7675153-C080-483D-B58D-F0CEE7AD8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  <p:grpSp>
        <p:nvGrpSpPr>
          <p:cNvPr id="14" name="Grupp 13">
            <a:extLst>
              <a:ext uri="{FF2B5EF4-FFF2-40B4-BE49-F238E27FC236}">
                <a16:creationId xmlns:a16="http://schemas.microsoft.com/office/drawing/2014/main" id="{FD34F505-8079-FB7B-4480-FD2A54ED5F85}"/>
              </a:ext>
            </a:extLst>
          </p:cNvPr>
          <p:cNvGrpSpPr/>
          <p:nvPr/>
        </p:nvGrpSpPr>
        <p:grpSpPr>
          <a:xfrm>
            <a:off x="628650" y="1300193"/>
            <a:ext cx="8151405" cy="4450423"/>
            <a:chOff x="628650" y="1300193"/>
            <a:chExt cx="8463808" cy="4620986"/>
          </a:xfrm>
        </p:grpSpPr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B73B908E-69B4-42CB-AB35-723C07D03FA9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1300193"/>
              <a:ext cx="8412920" cy="4620986"/>
            </a:xfrm>
            <a:prstGeom prst="rect">
              <a:avLst/>
            </a:prstGeom>
          </p:spPr>
        </p:pic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94AE377C-0F27-41CC-9229-F6F80C04DF53}"/>
                </a:ext>
              </a:extLst>
            </p:cNvPr>
            <p:cNvSpPr/>
            <p:nvPr/>
          </p:nvSpPr>
          <p:spPr>
            <a:xfrm>
              <a:off x="2713383" y="4120269"/>
              <a:ext cx="5357191" cy="4914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51EBBEF5-F271-4AB6-898F-991D159A6B7C}"/>
                </a:ext>
              </a:extLst>
            </p:cNvPr>
            <p:cNvSpPr/>
            <p:nvPr/>
          </p:nvSpPr>
          <p:spPr>
            <a:xfrm rot="16200000">
              <a:off x="5928861" y="3991969"/>
              <a:ext cx="1832113" cy="4914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2F5EB634-2683-49BC-90AA-6A756D1001F4}"/>
                </a:ext>
              </a:extLst>
            </p:cNvPr>
            <p:cNvSpPr/>
            <p:nvPr/>
          </p:nvSpPr>
          <p:spPr>
            <a:xfrm rot="16200000">
              <a:off x="7734362" y="3640961"/>
              <a:ext cx="1151931" cy="4914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B3F18D96-E0A3-5447-ABF4-EF2C9CA491F8}"/>
                </a:ext>
              </a:extLst>
            </p:cNvPr>
            <p:cNvSpPr/>
            <p:nvPr/>
          </p:nvSpPr>
          <p:spPr>
            <a:xfrm>
              <a:off x="6982704" y="2790313"/>
              <a:ext cx="386782" cy="274319"/>
            </a:xfrm>
            <a:prstGeom prst="rect">
              <a:avLst/>
            </a:prstGeom>
            <a:solidFill>
              <a:srgbClr val="1A9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" name="textruta 2">
              <a:extLst>
                <a:ext uri="{FF2B5EF4-FFF2-40B4-BE49-F238E27FC236}">
                  <a16:creationId xmlns:a16="http://schemas.microsoft.com/office/drawing/2014/main" id="{E5AE0129-70E4-429C-B98B-FBA2163FC946}"/>
                </a:ext>
              </a:extLst>
            </p:cNvPr>
            <p:cNvSpPr txBox="1"/>
            <p:nvPr/>
          </p:nvSpPr>
          <p:spPr>
            <a:xfrm>
              <a:off x="6931020" y="2756855"/>
              <a:ext cx="622861" cy="319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dirty="0">
                  <a:solidFill>
                    <a:schemeClr val="bg1"/>
                  </a:solidFill>
                </a:rPr>
                <a:t>2027</a:t>
              </a:r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DCCBDC38-F598-A033-C9AB-0D18969B8527}"/>
                </a:ext>
              </a:extLst>
            </p:cNvPr>
            <p:cNvSpPr/>
            <p:nvPr/>
          </p:nvSpPr>
          <p:spPr>
            <a:xfrm>
              <a:off x="8529235" y="2790313"/>
              <a:ext cx="386782" cy="274319"/>
            </a:xfrm>
            <a:prstGeom prst="rect">
              <a:avLst/>
            </a:prstGeom>
            <a:solidFill>
              <a:srgbClr val="1A97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2D0ABC2A-45F2-129A-3C98-A7E392AF1070}"/>
                </a:ext>
              </a:extLst>
            </p:cNvPr>
            <p:cNvSpPr txBox="1"/>
            <p:nvPr/>
          </p:nvSpPr>
          <p:spPr>
            <a:xfrm>
              <a:off x="8469597" y="2756855"/>
              <a:ext cx="622861" cy="3195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dirty="0">
                  <a:solidFill>
                    <a:schemeClr val="bg1"/>
                  </a:solidFill>
                </a:rPr>
                <a:t>2033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6532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431B371-0C74-4D92-91B2-3581A08D95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"/>
          <a:stretch/>
        </p:blipFill>
        <p:spPr>
          <a:xfrm>
            <a:off x="0" y="0"/>
            <a:ext cx="9144774" cy="5796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814B14A3-C173-4A9F-8092-D9FD6C059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692181"/>
            <a:ext cx="8867775" cy="1325563"/>
          </a:xfrm>
        </p:spPr>
        <p:txBody>
          <a:bodyPr>
            <a:no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Målet med vattenförvaltningen:</a:t>
            </a:r>
            <a:br>
              <a:rPr lang="sv-SE" dirty="0">
                <a:solidFill>
                  <a:schemeClr val="bg1"/>
                </a:solidFill>
              </a:rPr>
            </a:br>
            <a:r>
              <a:rPr lang="sv-SE" dirty="0">
                <a:solidFill>
                  <a:schemeClr val="bg1"/>
                </a:solidFill>
              </a:rPr>
              <a:t>nå och bibehålla god status i våra vatten!</a:t>
            </a:r>
            <a:br>
              <a:rPr lang="sv-SE" dirty="0">
                <a:solidFill>
                  <a:schemeClr val="bg1"/>
                </a:solidFill>
              </a:rPr>
            </a:b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1576E92-C76F-43AC-9FF6-AA505DFEC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71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1424B27C-ABE8-4CDE-ABBC-EC52B34E6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b="20804"/>
          <a:stretch/>
        </p:blipFill>
        <p:spPr>
          <a:xfrm>
            <a:off x="2403799" y="965514"/>
            <a:ext cx="6111552" cy="4818349"/>
          </a:xfr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B349D36-7832-4E1C-98DE-23FBD08A4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0"/>
            <a:ext cx="8224405" cy="1325563"/>
          </a:xfrm>
        </p:spPr>
        <p:txBody>
          <a:bodyPr/>
          <a:lstStyle/>
          <a:p>
            <a:r>
              <a:rPr lang="sv-SE" dirty="0"/>
              <a:t>Vattenstatus i distriktet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0088F6C-B311-42F0-96E6-6FC8C89F3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2D88D279-17E7-5FE4-0F8B-C934ED5B6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10" y="1234432"/>
            <a:ext cx="1926084" cy="1319104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D783F51-E00E-9F8B-FB06-518F15A104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10" y="2620302"/>
            <a:ext cx="1689549" cy="75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29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ruta 10">
            <a:extLst>
              <a:ext uri="{FF2B5EF4-FFF2-40B4-BE49-F238E27FC236}">
                <a16:creationId xmlns:a16="http://schemas.microsoft.com/office/drawing/2014/main" id="{9B5D9518-1E47-4C06-8DD1-5B4A8EEC53A6}"/>
              </a:ext>
            </a:extLst>
          </p:cNvPr>
          <p:cNvSpPr txBox="1"/>
          <p:nvPr/>
        </p:nvSpPr>
        <p:spPr>
          <a:xfrm>
            <a:off x="393189" y="301557"/>
            <a:ext cx="435117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dirty="0"/>
              <a:t>Vattenstatus i </a:t>
            </a:r>
          </a:p>
          <a:p>
            <a:r>
              <a:rPr lang="sv-SE" sz="4400" dirty="0"/>
              <a:t>xx-kommun/</a:t>
            </a:r>
          </a:p>
          <a:p>
            <a:r>
              <a:rPr lang="sv-SE" sz="4400" dirty="0"/>
              <a:t>avrinningsområde</a:t>
            </a:r>
          </a:p>
          <a:p>
            <a:endParaRPr lang="sv-SE" sz="4400" dirty="0"/>
          </a:p>
          <a:p>
            <a:r>
              <a:rPr lang="sv-SE" sz="2800" dirty="0">
                <a:solidFill>
                  <a:srgbClr val="FF0000"/>
                </a:solidFill>
              </a:rPr>
              <a:t>Lägg in en bild från VISS på din egen kommun. Exemplet visar status i Västerås kommun. </a:t>
            </a:r>
          </a:p>
          <a:p>
            <a:endParaRPr lang="sv-SE" sz="44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387B06B-E9AB-464B-8B88-2EF10A691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  <p:pic>
        <p:nvPicPr>
          <p:cNvPr id="3" name="Bildobjekt 2" descr="En bild som visar karta, text, kartbok&#10;&#10;Automatiskt genererad beskrivning">
            <a:extLst>
              <a:ext uri="{FF2B5EF4-FFF2-40B4-BE49-F238E27FC236}">
                <a16:creationId xmlns:a16="http://schemas.microsoft.com/office/drawing/2014/main" id="{69B4E3AB-FF92-41B3-AC67-42DBA3356F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61" y="417251"/>
            <a:ext cx="4351172" cy="440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46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1625B0A-1DF3-41C8-9DF3-865092471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0"/>
            <a:ext cx="8224405" cy="1325563"/>
          </a:xfrm>
        </p:spPr>
        <p:txBody>
          <a:bodyPr anchor="ctr">
            <a:normAutofit/>
          </a:bodyPr>
          <a:lstStyle/>
          <a:p>
            <a:r>
              <a:rPr lang="sv-SE" dirty="0"/>
              <a:t>Digitala åtgärdsunderlag</a:t>
            </a:r>
          </a:p>
        </p:txBody>
      </p:sp>
      <p:pic>
        <p:nvPicPr>
          <p:cNvPr id="13" name="Platshållare för innehåll 12" descr="En bild som visar text, olika&#10;&#10;Automatiskt genererad beskrivning">
            <a:extLst>
              <a:ext uri="{FF2B5EF4-FFF2-40B4-BE49-F238E27FC236}">
                <a16:creationId xmlns:a16="http://schemas.microsoft.com/office/drawing/2014/main" id="{48851C75-2BA3-4524-8650-F6D2E4C71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21" y="1410771"/>
            <a:ext cx="3736201" cy="3927475"/>
          </a:xfrm>
        </p:spPr>
      </p:pic>
      <p:pic>
        <p:nvPicPr>
          <p:cNvPr id="15" name="Bildobjekt 14" descr="En bild som visar text, olika, tecken&#10;&#10;Automatiskt genererad beskrivning">
            <a:extLst>
              <a:ext uri="{FF2B5EF4-FFF2-40B4-BE49-F238E27FC236}">
                <a16:creationId xmlns:a16="http://schemas.microsoft.com/office/drawing/2014/main" id="{36AB2344-7AF7-46E5-A1CE-28AE889D5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0771"/>
            <a:ext cx="3736201" cy="2597427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7E54F342-88D6-4C02-A75D-DAC435654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32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E3D9F007-7FA5-4F94-9EBE-94F6B1ADC5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t="13983" r="4482"/>
          <a:stretch/>
        </p:blipFill>
        <p:spPr>
          <a:xfrm>
            <a:off x="-1" y="0"/>
            <a:ext cx="9144001" cy="576000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D9B62F8-D26A-C56F-D482-1E80C4807985}"/>
              </a:ext>
            </a:extLst>
          </p:cNvPr>
          <p:cNvSpPr/>
          <p:nvPr/>
        </p:nvSpPr>
        <p:spPr>
          <a:xfrm>
            <a:off x="-1" y="338041"/>
            <a:ext cx="6176865" cy="802433"/>
          </a:xfrm>
          <a:prstGeom prst="rect">
            <a:avLst/>
          </a:prstGeom>
          <a:solidFill>
            <a:srgbClr val="62A3B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516628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D9CF459-F108-440D-AB80-58DB00928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76477"/>
            <a:ext cx="8224405" cy="1325563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Hur når vi god status?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3D920C9-5310-4B9B-8A43-0A6D5388D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21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9C32F7A-D520-40DF-BA57-117F6C466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72FDE2BD-242D-4AA1-B2F6-A72FF9E5B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08" y="358652"/>
            <a:ext cx="8224405" cy="1325563"/>
          </a:xfrm>
        </p:spPr>
        <p:txBody>
          <a:bodyPr/>
          <a:lstStyle/>
          <a:p>
            <a:r>
              <a:rPr lang="sv-SE" dirty="0"/>
              <a:t>Administrativa och fysiska åtgärder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27DBFC8-683B-4257-B8D6-333F3D0FC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6608" y="1825625"/>
            <a:ext cx="3886200" cy="40764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b="1" dirty="0"/>
              <a:t>Exempel på a</a:t>
            </a:r>
            <a:r>
              <a:rPr lang="sv-SE" sz="2800" b="1" dirty="0"/>
              <a:t>dministrativa åtgärder:</a:t>
            </a:r>
          </a:p>
          <a:p>
            <a:r>
              <a:rPr lang="sv-SE" sz="2800" dirty="0"/>
              <a:t>Nya föreskrifter</a:t>
            </a:r>
          </a:p>
          <a:p>
            <a:r>
              <a:rPr lang="sv-SE" dirty="0"/>
              <a:t>Prioritera viss tillsyn</a:t>
            </a:r>
          </a:p>
          <a:p>
            <a:r>
              <a:rPr lang="sv-SE" sz="2800" dirty="0"/>
              <a:t>Ta fram planer</a:t>
            </a:r>
            <a:br>
              <a:rPr lang="sv-SE" sz="2800" dirty="0"/>
            </a:br>
            <a:br>
              <a:rPr lang="sv-SE" sz="2800" dirty="0"/>
            </a:br>
            <a:r>
              <a:rPr lang="sv-SE" sz="4000" dirty="0"/>
              <a:t>   </a:t>
            </a:r>
            <a:r>
              <a:rPr lang="sv-SE" sz="2800" dirty="0"/>
              <a:t>         </a:t>
            </a:r>
            <a:br>
              <a:rPr lang="sv-SE" sz="2800" dirty="0"/>
            </a:br>
            <a:r>
              <a:rPr lang="sv-SE" sz="2800" dirty="0"/>
              <a:t>             Leder till fysiska</a:t>
            </a:r>
            <a:br>
              <a:rPr lang="sv-SE" sz="2800" dirty="0"/>
            </a:br>
            <a:r>
              <a:rPr lang="sv-SE" sz="2800" dirty="0"/>
              <a:t>åtgärder</a:t>
            </a:r>
          </a:p>
          <a:p>
            <a:endParaRPr lang="sv-SE" dirty="0"/>
          </a:p>
        </p:txBody>
      </p:sp>
      <p:pic>
        <p:nvPicPr>
          <p:cNvPr id="3" name="Platshållare för innehåll 2">
            <a:extLst>
              <a:ext uri="{FF2B5EF4-FFF2-40B4-BE49-F238E27FC236}">
                <a16:creationId xmlns:a16="http://schemas.microsoft.com/office/drawing/2014/main" id="{E538BB91-DFEC-430A-BAC3-FAE0B35551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546054" y="1594806"/>
            <a:ext cx="2832857" cy="4010025"/>
          </a:xfrm>
          <a:ln>
            <a:solidFill>
              <a:srgbClr val="2D3A18"/>
            </a:solidFill>
          </a:ln>
        </p:spPr>
      </p:pic>
      <p:sp>
        <p:nvSpPr>
          <p:cNvPr id="9" name="Pil: höger 8">
            <a:extLst>
              <a:ext uri="{FF2B5EF4-FFF2-40B4-BE49-F238E27FC236}">
                <a16:creationId xmlns:a16="http://schemas.microsoft.com/office/drawing/2014/main" id="{06A4BDF2-F69F-43D6-AC8F-FAFB51D7AA57}"/>
              </a:ext>
            </a:extLst>
          </p:cNvPr>
          <p:cNvSpPr/>
          <p:nvPr/>
        </p:nvSpPr>
        <p:spPr>
          <a:xfrm>
            <a:off x="843382" y="4785059"/>
            <a:ext cx="878889" cy="2663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5065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D7AABEE9-F5D9-4BBF-B178-B3740C508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017" y="1624614"/>
            <a:ext cx="5419277" cy="1804386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E850393-38FF-4896-8A86-575CC492F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  <p:pic>
        <p:nvPicPr>
          <p:cNvPr id="4" name="Bildobjekt 3" descr="En bild som visar text, Teckensnitt, Grafik, logotyp&#10;&#10;Automatiskt genererad beskrivning">
            <a:extLst>
              <a:ext uri="{FF2B5EF4-FFF2-40B4-BE49-F238E27FC236}">
                <a16:creationId xmlns:a16="http://schemas.microsoft.com/office/drawing/2014/main" id="{AEBBC014-5117-4E3F-B565-3876054C9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23" y="4341178"/>
            <a:ext cx="2458551" cy="63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72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9C32F7A-D520-40DF-BA57-117F6C466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72FDE2BD-242D-4AA1-B2F6-A72FF9E5B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Administrativa och </a:t>
            </a:r>
            <a:r>
              <a:rPr lang="sv-SE" b="1" dirty="0"/>
              <a:t>fysiska</a:t>
            </a:r>
            <a:r>
              <a:rPr lang="sv-SE" dirty="0"/>
              <a:t> åtgärder</a:t>
            </a:r>
          </a:p>
        </p:txBody>
      </p:sp>
      <p:pic>
        <p:nvPicPr>
          <p:cNvPr id="14" name="Platshållare för innehåll 13">
            <a:extLst>
              <a:ext uri="{FF2B5EF4-FFF2-40B4-BE49-F238E27FC236}">
                <a16:creationId xmlns:a16="http://schemas.microsoft.com/office/drawing/2014/main" id="{5DB334A7-5D08-43CF-BAB7-010341258D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28648" y="1869129"/>
            <a:ext cx="3667125" cy="2800350"/>
          </a:xfr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40634149-D865-4550-A226-20ABDCCB3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37878" y="1825625"/>
            <a:ext cx="3886200" cy="40099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b="1" dirty="0"/>
              <a:t>Exempel på fysiska åtgärder:</a:t>
            </a:r>
          </a:p>
          <a:p>
            <a:r>
              <a:rPr lang="sv-SE" dirty="0"/>
              <a:t>Restaurera vattendrag</a:t>
            </a:r>
          </a:p>
          <a:p>
            <a:r>
              <a:rPr lang="sv-SE" dirty="0"/>
              <a:t>Anlägga våtmark</a:t>
            </a:r>
          </a:p>
          <a:p>
            <a:r>
              <a:rPr lang="sv-SE" dirty="0"/>
              <a:t>Sanera förorenade sediment</a:t>
            </a:r>
          </a:p>
          <a:p>
            <a:pPr marL="0" indent="0">
              <a:buNone/>
            </a:pPr>
            <a:r>
              <a:rPr lang="sv-SE" sz="2800" dirty="0"/>
              <a:t>             </a:t>
            </a:r>
            <a:br>
              <a:rPr lang="sv-SE" sz="2800" dirty="0"/>
            </a:br>
            <a:r>
              <a:rPr lang="sv-SE" sz="2800" dirty="0"/>
              <a:t>               Leder till god  </a:t>
            </a:r>
            <a:br>
              <a:rPr lang="sv-SE" sz="2800" dirty="0"/>
            </a:br>
            <a:r>
              <a:rPr lang="sv-SE" sz="2800" dirty="0"/>
              <a:t>   status i vattnet</a:t>
            </a:r>
            <a:endParaRPr lang="sv-SE" dirty="0"/>
          </a:p>
        </p:txBody>
      </p:sp>
      <p:sp>
        <p:nvSpPr>
          <p:cNvPr id="10" name="Pil: höger 9">
            <a:extLst>
              <a:ext uri="{FF2B5EF4-FFF2-40B4-BE49-F238E27FC236}">
                <a16:creationId xmlns:a16="http://schemas.microsoft.com/office/drawing/2014/main" id="{99CB6873-F9B4-45C3-8694-E1D9DC80984E}"/>
              </a:ext>
            </a:extLst>
          </p:cNvPr>
          <p:cNvSpPr/>
          <p:nvPr/>
        </p:nvSpPr>
        <p:spPr>
          <a:xfrm>
            <a:off x="5390227" y="4785059"/>
            <a:ext cx="878889" cy="2663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ECFFDA18-B157-41B0-B90F-C857D57350D3}"/>
              </a:ext>
            </a:extLst>
          </p:cNvPr>
          <p:cNvSpPr txBox="1"/>
          <p:nvPr/>
        </p:nvSpPr>
        <p:spPr>
          <a:xfrm>
            <a:off x="628648" y="4803529"/>
            <a:ext cx="3667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/>
              <a:t>Nyanlagt </a:t>
            </a:r>
            <a:r>
              <a:rPr lang="sv-SE" i="1" dirty="0" err="1"/>
              <a:t>omlöp</a:t>
            </a:r>
            <a:r>
              <a:rPr lang="sv-SE" i="1" dirty="0"/>
              <a:t> (fiskväg) i Lötbäcken med omgivande små fosfordammar</a:t>
            </a:r>
          </a:p>
        </p:txBody>
      </p:sp>
    </p:spTree>
    <p:extLst>
      <p:ext uri="{BB962C8B-B14F-4D97-AF65-F5344CB8AC3E}">
        <p14:creationId xmlns:p14="http://schemas.microsoft.com/office/powerpoint/2010/main" val="1364243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9C32F7A-D520-40DF-BA57-117F6C466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27DBFC8-683B-4257-B8D6-333F3D0FC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sz="2800" dirty="0"/>
              <a:t>De administrativa åtgärderna finns i Vattenmyndighetens åtgärdsprogram, riktade till totalt 16 myndigheter inklusive länsstyrelser och kommuner: </a:t>
            </a:r>
            <a:br>
              <a:rPr lang="sv-SE" sz="2800" dirty="0"/>
            </a:br>
            <a:r>
              <a:rPr lang="sv-SE" dirty="0">
                <a:hlinkClick r:id="rId4"/>
              </a:rPr>
              <a:t>Åtgärder 2022-2027 | Vattenmyndigheterna</a:t>
            </a:r>
            <a:endParaRPr lang="sv-SE" dirty="0"/>
          </a:p>
          <a:p>
            <a:endParaRPr lang="sv-SE" sz="2800" dirty="0"/>
          </a:p>
          <a:p>
            <a:r>
              <a:rPr lang="sv-SE" sz="2800" dirty="0"/>
              <a:t>Förslag på fysiska åtgärder för att nå god status är framtagna av Vattenmyndigheterna för varje vattenförekomst och finns i VISS </a:t>
            </a:r>
            <a:r>
              <a:rPr lang="sv-SE" sz="2800" dirty="0">
                <a:hlinkClick r:id="rId5"/>
              </a:rPr>
              <a:t>https://viss.lansstyrelsen.se/</a:t>
            </a:r>
            <a:endParaRPr lang="sv-SE" sz="2800" dirty="0"/>
          </a:p>
          <a:p>
            <a:endParaRPr lang="sv-SE" sz="2800" dirty="0"/>
          </a:p>
          <a:p>
            <a:endParaRPr lang="sv-SE" sz="2800" dirty="0"/>
          </a:p>
          <a:p>
            <a:endParaRPr lang="sv-SE" dirty="0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72FDE2BD-242D-4AA1-B2F6-A72FF9E5B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224405" cy="1325563"/>
          </a:xfrm>
        </p:spPr>
        <p:txBody>
          <a:bodyPr/>
          <a:lstStyle/>
          <a:p>
            <a:r>
              <a:rPr lang="sv-SE" dirty="0"/>
              <a:t>Administrativa och fysiska åtgärder</a:t>
            </a:r>
          </a:p>
        </p:txBody>
      </p:sp>
    </p:spTree>
    <p:extLst>
      <p:ext uri="{BB962C8B-B14F-4D97-AF65-F5344CB8AC3E}">
        <p14:creationId xmlns:p14="http://schemas.microsoft.com/office/powerpoint/2010/main" val="3753662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8B87C1-556D-4EFB-9D65-A3A9DB665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0"/>
            <a:ext cx="8224405" cy="1325563"/>
          </a:xfrm>
        </p:spPr>
        <p:txBody>
          <a:bodyPr/>
          <a:lstStyle/>
          <a:p>
            <a:r>
              <a:rPr lang="sv-SE" dirty="0"/>
              <a:t>Blå tråden </a:t>
            </a:r>
          </a:p>
        </p:txBody>
      </p:sp>
      <p:pic>
        <p:nvPicPr>
          <p:cNvPr id="4" name="Platshållare för innehåll 3" descr="Illustration som visualiserar hur åtgärdsmyndigheternas arbete hänger ihop. ">
            <a:extLst>
              <a:ext uri="{FF2B5EF4-FFF2-40B4-BE49-F238E27FC236}">
                <a16:creationId xmlns:a16="http://schemas.microsoft.com/office/drawing/2014/main" id="{F4317773-FBFD-4D89-B8F0-B142B2CC1D0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35" y="1325563"/>
            <a:ext cx="8832929" cy="42291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0A879A8-B332-41B6-B221-97E64258C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03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44E69E78-0E20-4076-AD4D-DF0212FE0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  <p:pic>
        <p:nvPicPr>
          <p:cNvPr id="16" name="Bildobjekt 15" descr="En bild som visar text&#10;&#10;Automatiskt genererad beskrivning">
            <a:extLst>
              <a:ext uri="{FF2B5EF4-FFF2-40B4-BE49-F238E27FC236}">
                <a16:creationId xmlns:a16="http://schemas.microsoft.com/office/drawing/2014/main" id="{C8E677A1-0B14-86E6-2F15-946ADB552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3" y="781404"/>
            <a:ext cx="9145473" cy="5222619"/>
          </a:xfrm>
          <a:prstGeom prst="rect">
            <a:avLst/>
          </a:prstGeom>
        </p:spPr>
      </p:pic>
      <p:sp>
        <p:nvSpPr>
          <p:cNvPr id="17" name="Rubrik 1">
            <a:extLst>
              <a:ext uri="{FF2B5EF4-FFF2-40B4-BE49-F238E27FC236}">
                <a16:creationId xmlns:a16="http://schemas.microsoft.com/office/drawing/2014/main" id="{4D0A0810-60AF-211D-0A1B-3B4CB22E8024}"/>
              </a:ext>
            </a:extLst>
          </p:cNvPr>
          <p:cNvSpPr txBox="1">
            <a:spLocks/>
          </p:cNvSpPr>
          <p:nvPr/>
        </p:nvSpPr>
        <p:spPr>
          <a:xfrm>
            <a:off x="658790" y="-18662"/>
            <a:ext cx="82244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v-SE" sz="4400" dirty="0">
                <a:latin typeface="+mn-lt"/>
              </a:rPr>
              <a:t>Exempel: </a:t>
            </a:r>
            <a:r>
              <a:rPr lang="sv-SE" sz="4400" dirty="0" err="1">
                <a:latin typeface="+mn-lt"/>
              </a:rPr>
              <a:t>Sjömåla</a:t>
            </a:r>
            <a:r>
              <a:rPr lang="sv-SE" sz="4400" dirty="0">
                <a:latin typeface="+mn-lt"/>
              </a:rPr>
              <a:t> kommun</a:t>
            </a:r>
            <a:endParaRPr lang="sv-SE" dirty="0">
              <a:latin typeface="+mn-lt"/>
              <a:cs typeface="Myriad Pro"/>
            </a:endParaRPr>
          </a:p>
        </p:txBody>
      </p:sp>
      <p:pic>
        <p:nvPicPr>
          <p:cNvPr id="18" name="Bildobjekt 17" descr="En bild som visar tårta&#10;&#10;Automatiskt genererad beskrivning">
            <a:extLst>
              <a:ext uri="{FF2B5EF4-FFF2-40B4-BE49-F238E27FC236}">
                <a16:creationId xmlns:a16="http://schemas.microsoft.com/office/drawing/2014/main" id="{405D5604-1203-01D6-A4FD-710C314C7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" y="781403"/>
            <a:ext cx="9144001" cy="5222619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35C525F0-2EE7-8AE2-5705-354C835824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" y="781402"/>
            <a:ext cx="9144001" cy="522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1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D0DA4F-3D9F-431C-B38C-3481C1D6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37" y="386152"/>
            <a:ext cx="8224405" cy="1325563"/>
          </a:xfrm>
        </p:spPr>
        <p:txBody>
          <a:bodyPr/>
          <a:lstStyle/>
          <a:p>
            <a:r>
              <a:rPr lang="sv-SE" dirty="0"/>
              <a:t>Kommunens sex åtgärder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F3513AE7-B78C-4996-AF2E-6E37E8162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98" y="2266452"/>
            <a:ext cx="1604261" cy="1539009"/>
          </a:xfr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7DA6C16-E3F1-4F4E-BD2A-7410F0461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184" y="2144506"/>
            <a:ext cx="1851456" cy="177615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54C7F78C-D9B8-4645-BFBD-FD97859A4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2" y="2192330"/>
            <a:ext cx="2315485" cy="1654204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9B5B07DD-FE63-431D-9E01-5DD3E7058FAD}"/>
              </a:ext>
            </a:extLst>
          </p:cNvPr>
          <p:cNvSpPr txBox="1"/>
          <p:nvPr/>
        </p:nvSpPr>
        <p:spPr>
          <a:xfrm>
            <a:off x="3024492" y="3999227"/>
            <a:ext cx="141232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v-SE" b="1" dirty="0"/>
              <a:t>Tillsyn</a:t>
            </a:r>
          </a:p>
          <a:p>
            <a:r>
              <a:rPr lang="sv-SE" dirty="0"/>
              <a:t>Åtgärd </a:t>
            </a:r>
            <a:r>
              <a:rPr lang="sv-SE" b="1" dirty="0"/>
              <a:t>2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508514E-C789-4E73-B7BC-BAC6C45758DD}"/>
              </a:ext>
            </a:extLst>
          </p:cNvPr>
          <p:cNvSpPr txBox="1"/>
          <p:nvPr/>
        </p:nvSpPr>
        <p:spPr>
          <a:xfrm>
            <a:off x="4725375" y="3999227"/>
            <a:ext cx="234563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v-SE" b="1" dirty="0"/>
              <a:t>Dricksvattenskydd</a:t>
            </a:r>
          </a:p>
          <a:p>
            <a:r>
              <a:rPr lang="sv-SE" dirty="0"/>
              <a:t>Åtgärd </a:t>
            </a:r>
            <a:r>
              <a:rPr lang="sv-SE" b="1" dirty="0"/>
              <a:t>3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480B1118-B467-454D-913A-72B02F88649C}"/>
              </a:ext>
            </a:extLst>
          </p:cNvPr>
          <p:cNvSpPr txBox="1"/>
          <p:nvPr/>
        </p:nvSpPr>
        <p:spPr>
          <a:xfrm>
            <a:off x="511136" y="3999226"/>
            <a:ext cx="182820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v-SE" b="1" dirty="0"/>
              <a:t>Planering</a:t>
            </a:r>
          </a:p>
          <a:p>
            <a:r>
              <a:rPr lang="sv-SE" dirty="0"/>
              <a:t>Åtgärd </a:t>
            </a:r>
            <a:r>
              <a:rPr lang="sv-SE" b="1" dirty="0"/>
              <a:t>1</a:t>
            </a:r>
            <a:r>
              <a:rPr lang="sv-SE" dirty="0"/>
              <a:t>, </a:t>
            </a:r>
            <a:r>
              <a:rPr lang="sv-SE" b="1" dirty="0"/>
              <a:t>4</a:t>
            </a:r>
            <a:r>
              <a:rPr lang="sv-SE" dirty="0"/>
              <a:t> och </a:t>
            </a:r>
            <a:r>
              <a:rPr lang="sv-SE" b="1" dirty="0"/>
              <a:t>5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3C1A03E4-CE0F-4498-810E-8D0B6DDF72F8}"/>
              </a:ext>
            </a:extLst>
          </p:cNvPr>
          <p:cNvSpPr txBox="1"/>
          <p:nvPr/>
        </p:nvSpPr>
        <p:spPr>
          <a:xfrm>
            <a:off x="7079478" y="4005730"/>
            <a:ext cx="150751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v-SE" b="1" dirty="0"/>
              <a:t>Dioxiner</a:t>
            </a:r>
          </a:p>
          <a:p>
            <a:r>
              <a:rPr lang="sv-SE" dirty="0"/>
              <a:t>Åtgärd </a:t>
            </a:r>
            <a:r>
              <a:rPr lang="sv-SE" b="1" dirty="0"/>
              <a:t>6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44E69E78-0E20-4076-AD4D-DF0212FE0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5962E11-E2C0-652E-BAC0-5712C08A2E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663" y="2241477"/>
            <a:ext cx="1588961" cy="158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59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A962D8-F61B-4789-A96F-DB9B7058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Kommunernas sex åtgärder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5D737FC-95C1-4C09-ADC2-C0CCA233E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v-SE" dirty="0"/>
              <a:t>Vattenplanering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Miljötillsyn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Dricksvattenskydd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Fysisk planering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VA-plan 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/>
              <a:t>Dioxiner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39D2ACF-BF0D-49DE-BB89-CE2BA2E31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BF5BFD-F83A-43AB-A443-DF0CCC983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0"/>
            <a:ext cx="8254546" cy="2536429"/>
          </a:xfrm>
        </p:spPr>
        <p:txBody>
          <a:bodyPr>
            <a:normAutofit fontScale="90000"/>
          </a:bodyPr>
          <a:lstStyle/>
          <a:p>
            <a:r>
              <a:rPr lang="sv-SE" sz="4900" b="1" dirty="0"/>
              <a:t>Åtgärd 1 </a:t>
            </a:r>
            <a:r>
              <a:rPr lang="sv-SE" dirty="0"/>
              <a:t>– Förvaltningsövergripande </a:t>
            </a:r>
            <a:br>
              <a:rPr lang="sv-SE" dirty="0"/>
            </a:br>
            <a:r>
              <a:rPr lang="sv-SE" dirty="0"/>
              <a:t>planering för åtgärdsprogrammets genomförande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13C87B8-CC2C-4D8B-8870-9B2D05AD0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64" y="1955381"/>
            <a:ext cx="5387071" cy="384857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1A75D53-580E-47A3-BA8C-C247E5635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D4621F4D-EEDD-4F5D-B862-FED3E4B7B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00" y="275290"/>
            <a:ext cx="6516398" cy="5519772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E4FC6FDF-F8D6-82C2-0905-B3CD63C33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53" y="-5022"/>
            <a:ext cx="7006504" cy="5938247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16E29EDD-7F95-4FF2-B8D9-928D907A6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00" y="275290"/>
            <a:ext cx="6516398" cy="551977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6754F44D-04E5-4531-AC97-E7166E03D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96" y="6230169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9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422E26-FCD0-4077-B6BB-10E0A6B56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0" y="0"/>
            <a:ext cx="8224405" cy="1325563"/>
          </a:xfrm>
        </p:spPr>
        <p:txBody>
          <a:bodyPr/>
          <a:lstStyle/>
          <a:p>
            <a:r>
              <a:rPr lang="sv-SE" dirty="0"/>
              <a:t>Tips: Ta hjälp av handboken!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BD5D47C-D1D7-48EC-A3F1-AF884212B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792">
            <a:off x="3056071" y="1316941"/>
            <a:ext cx="3031856" cy="406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8DFE310-0903-4DA3-B648-86F634649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76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B0011335-765A-5AD1-5969-564BEC1EFB54}"/>
              </a:ext>
            </a:extLst>
          </p:cNvPr>
          <p:cNvSpPr txBox="1">
            <a:spLocks/>
          </p:cNvSpPr>
          <p:nvPr/>
        </p:nvSpPr>
        <p:spPr>
          <a:xfrm>
            <a:off x="628649" y="0"/>
            <a:ext cx="8412714" cy="1460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 b="1" dirty="0"/>
              <a:t>Åtgärd 2 </a:t>
            </a:r>
            <a:r>
              <a:rPr lang="sv-SE" sz="4000" dirty="0"/>
              <a:t>– Miljötillsyn och prövning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9047C21-2484-49E4-A942-CA39F898B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43214"/>
            <a:ext cx="8224404" cy="3926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dirty="0"/>
              <a:t>Viktigt att tillsyn sker utifrån </a:t>
            </a:r>
          </a:p>
          <a:p>
            <a:pPr marL="0" indent="0">
              <a:buNone/>
            </a:pPr>
            <a:r>
              <a:rPr lang="sv-SE" sz="2400" dirty="0"/>
              <a:t>recipientens status!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DB501A6-F97B-4BE9-94F0-6909AFB2C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7458">
            <a:off x="3848978" y="1504882"/>
            <a:ext cx="4497187" cy="431426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028AA34-32E4-4315-B1E9-4FCA3661E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77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4DEBB52-C42B-4190-B436-687AC8666F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/>
          <a:stretch/>
        </p:blipFill>
        <p:spPr>
          <a:xfrm>
            <a:off x="0" y="0"/>
            <a:ext cx="9144000" cy="5690191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264E8BE5-BB34-4E80-84F9-9C7CC3849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83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Bildobjekt 38" descr="En bild som visar text&#10;&#10;Automatiskt genererad beskrivning">
            <a:extLst>
              <a:ext uri="{FF2B5EF4-FFF2-40B4-BE49-F238E27FC236}">
                <a16:creationId xmlns:a16="http://schemas.microsoft.com/office/drawing/2014/main" id="{81FA8660-A8F3-27B4-F547-10C5C0E05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9" y="972111"/>
            <a:ext cx="9129589" cy="5213548"/>
          </a:xfrm>
          <a:prstGeom prst="rect">
            <a:avLst/>
          </a:prstGeom>
        </p:spPr>
      </p:pic>
      <p:sp>
        <p:nvSpPr>
          <p:cNvPr id="9" name="Ellips 8"/>
          <p:cNvSpPr/>
          <p:nvPr/>
        </p:nvSpPr>
        <p:spPr>
          <a:xfrm>
            <a:off x="1848110" y="1011433"/>
            <a:ext cx="138110" cy="138110"/>
          </a:xfrm>
          <a:prstGeom prst="ellipse">
            <a:avLst/>
          </a:prstGeom>
          <a:solidFill>
            <a:srgbClr val="62C7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Ellips 9"/>
          <p:cNvSpPr/>
          <p:nvPr/>
        </p:nvSpPr>
        <p:spPr>
          <a:xfrm>
            <a:off x="3756998" y="1011433"/>
            <a:ext cx="138110" cy="138110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Ellips 10"/>
          <p:cNvSpPr/>
          <p:nvPr/>
        </p:nvSpPr>
        <p:spPr>
          <a:xfrm>
            <a:off x="1823505" y="1856768"/>
            <a:ext cx="138110" cy="138110"/>
          </a:xfrm>
          <a:prstGeom prst="ellipse">
            <a:avLst/>
          </a:prstGeom>
          <a:solidFill>
            <a:srgbClr val="E033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Ellips 11"/>
          <p:cNvSpPr/>
          <p:nvPr/>
        </p:nvSpPr>
        <p:spPr>
          <a:xfrm>
            <a:off x="1666624" y="5054121"/>
            <a:ext cx="138110" cy="138110"/>
          </a:xfrm>
          <a:prstGeom prst="ellipse">
            <a:avLst/>
          </a:prstGeom>
          <a:solidFill>
            <a:srgbClr val="E033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Ellips 12"/>
          <p:cNvSpPr/>
          <p:nvPr/>
        </p:nvSpPr>
        <p:spPr>
          <a:xfrm>
            <a:off x="6045931" y="5446106"/>
            <a:ext cx="138110" cy="138110"/>
          </a:xfrm>
          <a:prstGeom prst="ellipse">
            <a:avLst/>
          </a:prstGeom>
          <a:solidFill>
            <a:srgbClr val="E033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Ellips 13"/>
          <p:cNvSpPr/>
          <p:nvPr/>
        </p:nvSpPr>
        <p:spPr>
          <a:xfrm>
            <a:off x="6616076" y="4875426"/>
            <a:ext cx="138110" cy="138110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Ellips 14"/>
          <p:cNvSpPr/>
          <p:nvPr/>
        </p:nvSpPr>
        <p:spPr>
          <a:xfrm>
            <a:off x="7136772" y="4475279"/>
            <a:ext cx="138110" cy="138110"/>
          </a:xfrm>
          <a:prstGeom prst="ellipse">
            <a:avLst/>
          </a:prstGeom>
          <a:solidFill>
            <a:srgbClr val="62C7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Ellips 15"/>
          <p:cNvSpPr/>
          <p:nvPr/>
        </p:nvSpPr>
        <p:spPr>
          <a:xfrm>
            <a:off x="7602565" y="4167902"/>
            <a:ext cx="138110" cy="138110"/>
          </a:xfrm>
          <a:prstGeom prst="ellipse">
            <a:avLst/>
          </a:prstGeom>
          <a:solidFill>
            <a:srgbClr val="E033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Ellips 16"/>
          <p:cNvSpPr/>
          <p:nvPr/>
        </p:nvSpPr>
        <p:spPr>
          <a:xfrm>
            <a:off x="7687169" y="2175063"/>
            <a:ext cx="138110" cy="138110"/>
          </a:xfrm>
          <a:prstGeom prst="ellipse">
            <a:avLst/>
          </a:prstGeom>
          <a:solidFill>
            <a:srgbClr val="E033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7" name="textruta 66"/>
          <p:cNvSpPr txBox="1"/>
          <p:nvPr/>
        </p:nvSpPr>
        <p:spPr>
          <a:xfrm>
            <a:off x="1929865" y="941852"/>
            <a:ext cx="139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Myriad Pro"/>
                <a:cs typeface="Myriad Pro"/>
              </a:rPr>
              <a:t>Avrinningsområde</a:t>
            </a:r>
          </a:p>
        </p:txBody>
      </p:sp>
      <p:sp>
        <p:nvSpPr>
          <p:cNvPr id="69" name="textruta 68"/>
          <p:cNvSpPr txBox="1"/>
          <p:nvPr/>
        </p:nvSpPr>
        <p:spPr>
          <a:xfrm>
            <a:off x="1910815" y="1773702"/>
            <a:ext cx="864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Myriad Pro"/>
                <a:cs typeface="Myriad Pro"/>
              </a:rPr>
              <a:t>Dagvatten</a:t>
            </a:r>
          </a:p>
        </p:txBody>
      </p:sp>
      <p:sp>
        <p:nvSpPr>
          <p:cNvPr id="70" name="textruta 69"/>
          <p:cNvSpPr txBox="1"/>
          <p:nvPr/>
        </p:nvSpPr>
        <p:spPr>
          <a:xfrm>
            <a:off x="646143" y="2361064"/>
            <a:ext cx="11889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Myriad Pro"/>
                <a:cs typeface="Myriad Pro"/>
              </a:rPr>
              <a:t>Enskilda avlopp</a:t>
            </a:r>
          </a:p>
        </p:txBody>
      </p:sp>
      <p:sp>
        <p:nvSpPr>
          <p:cNvPr id="71" name="textruta 70"/>
          <p:cNvSpPr txBox="1"/>
          <p:nvPr/>
        </p:nvSpPr>
        <p:spPr>
          <a:xfrm>
            <a:off x="636345" y="4428154"/>
            <a:ext cx="11099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Myriad Pro"/>
                <a:cs typeface="Myriad Pro"/>
              </a:rPr>
              <a:t>Småbåtshamn</a:t>
            </a:r>
          </a:p>
        </p:txBody>
      </p:sp>
      <p:sp>
        <p:nvSpPr>
          <p:cNvPr id="72" name="textruta 71"/>
          <p:cNvSpPr txBox="1"/>
          <p:nvPr/>
        </p:nvSpPr>
        <p:spPr>
          <a:xfrm>
            <a:off x="1754566" y="4978065"/>
            <a:ext cx="1005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Myriad Pro"/>
                <a:cs typeface="Myriad Pro"/>
              </a:rPr>
              <a:t>Hästhållning</a:t>
            </a:r>
          </a:p>
        </p:txBody>
      </p:sp>
      <p:sp>
        <p:nvSpPr>
          <p:cNvPr id="73" name="textruta 72"/>
          <p:cNvSpPr txBox="1"/>
          <p:nvPr/>
        </p:nvSpPr>
        <p:spPr>
          <a:xfrm>
            <a:off x="6152324" y="5370050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Myriad Pro"/>
                <a:cs typeface="Myriad Pro"/>
              </a:rPr>
              <a:t>Jordbruk</a:t>
            </a:r>
          </a:p>
        </p:txBody>
      </p:sp>
      <p:sp>
        <p:nvSpPr>
          <p:cNvPr id="74" name="textruta 73"/>
          <p:cNvSpPr txBox="1"/>
          <p:nvPr/>
        </p:nvSpPr>
        <p:spPr>
          <a:xfrm>
            <a:off x="6711247" y="4793163"/>
            <a:ext cx="1467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Myriad Pro"/>
                <a:cs typeface="Myriad Pro"/>
              </a:rPr>
              <a:t>Avloppsreningsverk</a:t>
            </a:r>
          </a:p>
        </p:txBody>
      </p:sp>
      <p:sp>
        <p:nvSpPr>
          <p:cNvPr id="75" name="textruta 74"/>
          <p:cNvSpPr txBox="1"/>
          <p:nvPr/>
        </p:nvSpPr>
        <p:spPr>
          <a:xfrm>
            <a:off x="7224304" y="4398953"/>
            <a:ext cx="1326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Myriad Pro"/>
                <a:cs typeface="Myriad Pro"/>
              </a:rPr>
              <a:t>Hamnverksamhet</a:t>
            </a:r>
          </a:p>
        </p:txBody>
      </p:sp>
      <p:sp>
        <p:nvSpPr>
          <p:cNvPr id="76" name="textruta 75"/>
          <p:cNvSpPr txBox="1"/>
          <p:nvPr/>
        </p:nvSpPr>
        <p:spPr>
          <a:xfrm>
            <a:off x="7700960" y="4090110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Myriad Pro"/>
                <a:cs typeface="Myriad Pro"/>
              </a:rPr>
              <a:t>Bensinmack</a:t>
            </a:r>
          </a:p>
        </p:txBody>
      </p:sp>
      <p:sp>
        <p:nvSpPr>
          <p:cNvPr id="77" name="textruta 76"/>
          <p:cNvSpPr txBox="1"/>
          <p:nvPr/>
        </p:nvSpPr>
        <p:spPr>
          <a:xfrm>
            <a:off x="7775604" y="2093025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Myriad Pro"/>
                <a:cs typeface="Myriad Pro"/>
              </a:rPr>
              <a:t>Förorenade </a:t>
            </a:r>
          </a:p>
          <a:p>
            <a:r>
              <a:rPr lang="sv-SE" sz="1200" dirty="0">
                <a:latin typeface="Myriad Pro"/>
                <a:cs typeface="Myriad Pro"/>
              </a:rPr>
              <a:t>Områden</a:t>
            </a:r>
          </a:p>
          <a:p>
            <a:r>
              <a:rPr lang="sv-SE" sz="1200" dirty="0">
                <a:latin typeface="Myriad Pro"/>
                <a:cs typeface="Myriad Pro"/>
              </a:rPr>
              <a:t>(nedlagd industri)</a:t>
            </a:r>
          </a:p>
        </p:txBody>
      </p:sp>
      <p:sp>
        <p:nvSpPr>
          <p:cNvPr id="78" name="textruta 77"/>
          <p:cNvSpPr txBox="1"/>
          <p:nvPr/>
        </p:nvSpPr>
        <p:spPr>
          <a:xfrm>
            <a:off x="7367053" y="1751225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Myriad Pro"/>
                <a:cs typeface="Myriad Pro"/>
              </a:rPr>
              <a:t>Industri</a:t>
            </a:r>
          </a:p>
        </p:txBody>
      </p:sp>
      <p:sp>
        <p:nvSpPr>
          <p:cNvPr id="79" name="textruta 78"/>
          <p:cNvSpPr txBox="1"/>
          <p:nvPr/>
        </p:nvSpPr>
        <p:spPr>
          <a:xfrm>
            <a:off x="6469093" y="1404648"/>
            <a:ext cx="1210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Myriad Pro"/>
                <a:cs typeface="Myriad Pro"/>
              </a:rPr>
              <a:t>Täktverksamhet</a:t>
            </a:r>
          </a:p>
        </p:txBody>
      </p:sp>
      <p:sp>
        <p:nvSpPr>
          <p:cNvPr id="80" name="textruta 79"/>
          <p:cNvSpPr txBox="1"/>
          <p:nvPr/>
        </p:nvSpPr>
        <p:spPr>
          <a:xfrm>
            <a:off x="5674548" y="933127"/>
            <a:ext cx="1556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Myriad Pro"/>
                <a:cs typeface="Myriad Pro"/>
              </a:rPr>
              <a:t>Vattenskyddsområde</a:t>
            </a:r>
          </a:p>
        </p:txBody>
      </p:sp>
      <p:sp>
        <p:nvSpPr>
          <p:cNvPr id="81" name="textruta 80"/>
          <p:cNvSpPr txBox="1"/>
          <p:nvPr/>
        </p:nvSpPr>
        <p:spPr>
          <a:xfrm>
            <a:off x="4912257" y="1219646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Myriad Pro"/>
                <a:cs typeface="Myriad Pro"/>
              </a:rPr>
              <a:t>Vattenverk</a:t>
            </a:r>
          </a:p>
        </p:txBody>
      </p:sp>
      <p:sp>
        <p:nvSpPr>
          <p:cNvPr id="82" name="textruta 81"/>
          <p:cNvSpPr txBox="1"/>
          <p:nvPr/>
        </p:nvSpPr>
        <p:spPr>
          <a:xfrm>
            <a:off x="3854791" y="933127"/>
            <a:ext cx="9855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Myriad Pro"/>
                <a:cs typeface="Myriad Pro"/>
              </a:rPr>
              <a:t>Ledningsnät</a:t>
            </a:r>
          </a:p>
        </p:txBody>
      </p:sp>
      <p:sp>
        <p:nvSpPr>
          <p:cNvPr id="83" name="textruta 82"/>
          <p:cNvSpPr txBox="1"/>
          <p:nvPr/>
        </p:nvSpPr>
        <p:spPr>
          <a:xfrm>
            <a:off x="3001422" y="1276027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Myriad Pro"/>
                <a:cs typeface="Myriad Pro"/>
              </a:rPr>
              <a:t>Konstgräsplan</a:t>
            </a:r>
          </a:p>
        </p:txBody>
      </p:sp>
      <p:sp>
        <p:nvSpPr>
          <p:cNvPr id="18" name="Ellips 17"/>
          <p:cNvSpPr/>
          <p:nvPr/>
        </p:nvSpPr>
        <p:spPr>
          <a:xfrm>
            <a:off x="7286653" y="1832695"/>
            <a:ext cx="138110" cy="138110"/>
          </a:xfrm>
          <a:prstGeom prst="ellipse">
            <a:avLst/>
          </a:prstGeom>
          <a:solidFill>
            <a:srgbClr val="62C7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Ellips 18"/>
          <p:cNvSpPr/>
          <p:nvPr/>
        </p:nvSpPr>
        <p:spPr>
          <a:xfrm>
            <a:off x="6380193" y="1490295"/>
            <a:ext cx="138110" cy="138110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EF18EE2-D2A3-3680-A0AC-C3B886015EC5}"/>
              </a:ext>
            </a:extLst>
          </p:cNvPr>
          <p:cNvSpPr txBox="1"/>
          <p:nvPr/>
        </p:nvSpPr>
        <p:spPr>
          <a:xfrm>
            <a:off x="5361716" y="5817493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>
                <a:latin typeface="Myriad Pro"/>
                <a:cs typeface="Myriad Pro"/>
              </a:rPr>
              <a:t>Småskalig eldning</a:t>
            </a:r>
          </a:p>
        </p:txBody>
      </p:sp>
      <p:sp>
        <p:nvSpPr>
          <p:cNvPr id="20" name="Ellips 19"/>
          <p:cNvSpPr/>
          <p:nvPr/>
        </p:nvSpPr>
        <p:spPr>
          <a:xfrm>
            <a:off x="4826033" y="1300616"/>
            <a:ext cx="138110" cy="138110"/>
          </a:xfrm>
          <a:prstGeom prst="ellipse">
            <a:avLst/>
          </a:prstGeom>
          <a:solidFill>
            <a:srgbClr val="E033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1" name="Ellips 20"/>
          <p:cNvSpPr/>
          <p:nvPr/>
        </p:nvSpPr>
        <p:spPr>
          <a:xfrm>
            <a:off x="2920462" y="1352211"/>
            <a:ext cx="138110" cy="138110"/>
          </a:xfrm>
          <a:prstGeom prst="ellipse">
            <a:avLst/>
          </a:prstGeom>
          <a:solidFill>
            <a:srgbClr val="62C7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Ellips 21"/>
          <p:cNvSpPr/>
          <p:nvPr/>
        </p:nvSpPr>
        <p:spPr>
          <a:xfrm>
            <a:off x="552483" y="2441231"/>
            <a:ext cx="138110" cy="138110"/>
          </a:xfrm>
          <a:prstGeom prst="ellipse">
            <a:avLst/>
          </a:prstGeom>
          <a:solidFill>
            <a:srgbClr val="7F7F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Ellips 22"/>
          <p:cNvSpPr/>
          <p:nvPr/>
        </p:nvSpPr>
        <p:spPr>
          <a:xfrm>
            <a:off x="552483" y="4503408"/>
            <a:ext cx="138110" cy="138110"/>
          </a:xfrm>
          <a:prstGeom prst="ellipse">
            <a:avLst/>
          </a:prstGeom>
          <a:solidFill>
            <a:srgbClr val="E033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Ellips 23"/>
          <p:cNvSpPr/>
          <p:nvPr/>
        </p:nvSpPr>
        <p:spPr>
          <a:xfrm>
            <a:off x="334041" y="5840673"/>
            <a:ext cx="280168" cy="280168"/>
          </a:xfrm>
          <a:prstGeom prst="ellipse">
            <a:avLst/>
          </a:prstGeom>
          <a:solidFill>
            <a:srgbClr val="62C7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Ellips 24"/>
          <p:cNvSpPr/>
          <p:nvPr/>
        </p:nvSpPr>
        <p:spPr>
          <a:xfrm>
            <a:off x="334041" y="5491842"/>
            <a:ext cx="280168" cy="280168"/>
          </a:xfrm>
          <a:prstGeom prst="ellipse">
            <a:avLst/>
          </a:prstGeom>
          <a:solidFill>
            <a:srgbClr val="E033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6" name="textruta 25"/>
          <p:cNvSpPr txBox="1"/>
          <p:nvPr/>
        </p:nvSpPr>
        <p:spPr>
          <a:xfrm>
            <a:off x="614209" y="5821531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>
                <a:latin typeface="Myriad Pro"/>
                <a:cs typeface="Myriad Pro"/>
              </a:rPr>
              <a:t>Under kontroll</a:t>
            </a:r>
          </a:p>
        </p:txBody>
      </p:sp>
      <p:sp>
        <p:nvSpPr>
          <p:cNvPr id="27" name="textruta 26"/>
          <p:cNvSpPr txBox="1"/>
          <p:nvPr/>
        </p:nvSpPr>
        <p:spPr>
          <a:xfrm>
            <a:off x="614209" y="548835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>
                <a:latin typeface="Myriad Pro"/>
                <a:cs typeface="Myriad Pro"/>
              </a:rPr>
              <a:t>Måste åtgärdas</a:t>
            </a:r>
          </a:p>
        </p:txBody>
      </p:sp>
      <p:sp>
        <p:nvSpPr>
          <p:cNvPr id="28" name="Ellips 27"/>
          <p:cNvSpPr/>
          <p:nvPr/>
        </p:nvSpPr>
        <p:spPr>
          <a:xfrm>
            <a:off x="5586444" y="1018036"/>
            <a:ext cx="138110" cy="138110"/>
          </a:xfrm>
          <a:prstGeom prst="ellipse">
            <a:avLst/>
          </a:prstGeom>
          <a:solidFill>
            <a:srgbClr val="62C71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Ellips 28"/>
          <p:cNvSpPr/>
          <p:nvPr/>
        </p:nvSpPr>
        <p:spPr>
          <a:xfrm>
            <a:off x="334041" y="6177223"/>
            <a:ext cx="280168" cy="280168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textruta 29"/>
          <p:cNvSpPr txBox="1"/>
          <p:nvPr/>
        </p:nvSpPr>
        <p:spPr>
          <a:xfrm>
            <a:off x="614209" y="6155431"/>
            <a:ext cx="974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>
                <a:latin typeface="Myriad Pro"/>
                <a:cs typeface="Myriad Pro"/>
              </a:rPr>
              <a:t>Ej kartlagd</a:t>
            </a:r>
          </a:p>
        </p:txBody>
      </p:sp>
      <p:cxnSp>
        <p:nvCxnSpPr>
          <p:cNvPr id="5" name="Rak 4"/>
          <p:cNvCxnSpPr/>
          <p:nvPr/>
        </p:nvCxnSpPr>
        <p:spPr>
          <a:xfrm>
            <a:off x="2365403" y="2032978"/>
            <a:ext cx="648041" cy="833972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Rak 31"/>
          <p:cNvCxnSpPr/>
          <p:nvPr/>
        </p:nvCxnSpPr>
        <p:spPr>
          <a:xfrm>
            <a:off x="2584450" y="1232498"/>
            <a:ext cx="936994" cy="1497661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Rak 33"/>
          <p:cNvCxnSpPr/>
          <p:nvPr/>
        </p:nvCxnSpPr>
        <p:spPr>
          <a:xfrm>
            <a:off x="3435350" y="1553026"/>
            <a:ext cx="120070" cy="1026315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Rak 35"/>
          <p:cNvCxnSpPr/>
          <p:nvPr/>
        </p:nvCxnSpPr>
        <p:spPr>
          <a:xfrm flipH="1">
            <a:off x="3987220" y="1210126"/>
            <a:ext cx="203780" cy="1032400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Rak 37"/>
          <p:cNvCxnSpPr/>
          <p:nvPr/>
        </p:nvCxnSpPr>
        <p:spPr>
          <a:xfrm flipH="1">
            <a:off x="4795578" y="1494286"/>
            <a:ext cx="347922" cy="1211268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Rak 39"/>
          <p:cNvCxnSpPr/>
          <p:nvPr/>
        </p:nvCxnSpPr>
        <p:spPr>
          <a:xfrm flipH="1">
            <a:off x="5950516" y="1243466"/>
            <a:ext cx="247084" cy="1130298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Rak 41"/>
          <p:cNvCxnSpPr/>
          <p:nvPr/>
        </p:nvCxnSpPr>
        <p:spPr>
          <a:xfrm flipH="1">
            <a:off x="6410354" y="1681647"/>
            <a:ext cx="466696" cy="75958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Rak 43"/>
          <p:cNvCxnSpPr/>
          <p:nvPr/>
        </p:nvCxnSpPr>
        <p:spPr>
          <a:xfrm flipH="1">
            <a:off x="7166569" y="2032978"/>
            <a:ext cx="383581" cy="1040874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Rak 45"/>
          <p:cNvCxnSpPr/>
          <p:nvPr/>
        </p:nvCxnSpPr>
        <p:spPr>
          <a:xfrm flipH="1">
            <a:off x="7750205" y="2730159"/>
            <a:ext cx="219045" cy="485778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Rak 47"/>
          <p:cNvCxnSpPr/>
          <p:nvPr/>
        </p:nvCxnSpPr>
        <p:spPr>
          <a:xfrm flipH="1" flipV="1">
            <a:off x="7105035" y="3367535"/>
            <a:ext cx="670569" cy="761738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Rak 50"/>
          <p:cNvCxnSpPr/>
          <p:nvPr/>
        </p:nvCxnSpPr>
        <p:spPr>
          <a:xfrm flipH="1" flipV="1">
            <a:off x="5978353" y="3399169"/>
            <a:ext cx="1311366" cy="1022348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Rak 53"/>
          <p:cNvCxnSpPr/>
          <p:nvPr/>
        </p:nvCxnSpPr>
        <p:spPr>
          <a:xfrm flipH="1" flipV="1">
            <a:off x="6410354" y="4256539"/>
            <a:ext cx="466696" cy="543577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Rak 55"/>
          <p:cNvCxnSpPr/>
          <p:nvPr/>
        </p:nvCxnSpPr>
        <p:spPr>
          <a:xfrm flipH="1" flipV="1">
            <a:off x="5599922" y="4661618"/>
            <a:ext cx="597678" cy="744005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Rak 59"/>
          <p:cNvCxnSpPr>
            <a:stCxn id="72" idx="3"/>
          </p:cNvCxnSpPr>
          <p:nvPr/>
        </p:nvCxnSpPr>
        <p:spPr>
          <a:xfrm flipV="1">
            <a:off x="2759969" y="4272976"/>
            <a:ext cx="1869181" cy="843589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Rak 61"/>
          <p:cNvCxnSpPr/>
          <p:nvPr/>
        </p:nvCxnSpPr>
        <p:spPr>
          <a:xfrm flipV="1">
            <a:off x="1422400" y="3283936"/>
            <a:ext cx="2628900" cy="1145393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Rak 63"/>
          <p:cNvCxnSpPr/>
          <p:nvPr/>
        </p:nvCxnSpPr>
        <p:spPr>
          <a:xfrm>
            <a:off x="1301750" y="2623257"/>
            <a:ext cx="457290" cy="660679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Ellips 1">
            <a:extLst>
              <a:ext uri="{FF2B5EF4-FFF2-40B4-BE49-F238E27FC236}">
                <a16:creationId xmlns:a16="http://schemas.microsoft.com/office/drawing/2014/main" id="{EFD94CB2-1893-AD4C-DA8C-D6868E36BE77}"/>
              </a:ext>
            </a:extLst>
          </p:cNvPr>
          <p:cNvSpPr/>
          <p:nvPr/>
        </p:nvSpPr>
        <p:spPr>
          <a:xfrm>
            <a:off x="5255323" y="5893549"/>
            <a:ext cx="138110" cy="138110"/>
          </a:xfrm>
          <a:prstGeom prst="ellipse">
            <a:avLst/>
          </a:prstGeom>
          <a:solidFill>
            <a:srgbClr val="E033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FC761D66-CE26-53B2-92E1-4EAD2ED27A2C}"/>
              </a:ext>
            </a:extLst>
          </p:cNvPr>
          <p:cNvCxnSpPr>
            <a:cxnSpLocks/>
          </p:cNvCxnSpPr>
          <p:nvPr/>
        </p:nvCxnSpPr>
        <p:spPr>
          <a:xfrm flipH="1" flipV="1">
            <a:off x="5207194" y="3853044"/>
            <a:ext cx="379250" cy="1968487"/>
          </a:xfrm>
          <a:prstGeom prst="line">
            <a:avLst/>
          </a:prstGeom>
          <a:ln w="6350" cmpd="sng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1" name="Bildobjekt 60">
            <a:extLst>
              <a:ext uri="{FF2B5EF4-FFF2-40B4-BE49-F238E27FC236}">
                <a16:creationId xmlns:a16="http://schemas.microsoft.com/office/drawing/2014/main" id="{CCAA88FF-4410-49D4-B8B5-52F70ECBD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1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67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18" grpId="0" animBg="1"/>
      <p:bldP spid="19" grpId="0" animBg="1"/>
      <p:bldP spid="7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 animBg="1"/>
      <p:bldP spid="29" grpId="0" animBg="1"/>
      <p:bldP spid="30" grpId="0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4F43BCF1-826C-4B83-98AF-569CCB603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  <p:pic>
        <p:nvPicPr>
          <p:cNvPr id="8" name="Bildobjekt 7" descr="En bild som visar inomhus&#10;&#10;Automatiskt genererad beskrivning">
            <a:extLst>
              <a:ext uri="{FF2B5EF4-FFF2-40B4-BE49-F238E27FC236}">
                <a16:creationId xmlns:a16="http://schemas.microsoft.com/office/drawing/2014/main" id="{AEEFC867-FA1C-C395-074A-3990A8C52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98" y="1172772"/>
            <a:ext cx="7871027" cy="445804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5FB81508-0CB1-7FA6-6CFE-EDDB8CE93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98" y="1174222"/>
            <a:ext cx="7871027" cy="4458044"/>
          </a:xfrm>
          <a:prstGeom prst="rect">
            <a:avLst/>
          </a:prstGeom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FA93A39A-F702-59C0-49A0-95A95CC9E153}"/>
              </a:ext>
            </a:extLst>
          </p:cNvPr>
          <p:cNvSpPr txBox="1">
            <a:spLocks/>
          </p:cNvSpPr>
          <p:nvPr/>
        </p:nvSpPr>
        <p:spPr>
          <a:xfrm>
            <a:off x="459797" y="0"/>
            <a:ext cx="82244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4400" dirty="0">
                <a:latin typeface="+mn-lt"/>
                <a:cs typeface="Myriad Pro"/>
              </a:rPr>
              <a:t>Tillsyn</a:t>
            </a:r>
            <a:r>
              <a:rPr lang="sv-SE" sz="4400" dirty="0">
                <a:latin typeface="+mj-lt"/>
                <a:cs typeface="Myriad Pro"/>
              </a:rPr>
              <a:t> av jordbruk och hästhållning</a:t>
            </a:r>
          </a:p>
        </p:txBody>
      </p:sp>
    </p:spTree>
    <p:extLst>
      <p:ext uri="{BB962C8B-B14F-4D97-AF65-F5344CB8AC3E}">
        <p14:creationId xmlns:p14="http://schemas.microsoft.com/office/powerpoint/2010/main" val="21915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EA8D0F-0FA9-4CBB-911C-E3A80366F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90" y="0"/>
            <a:ext cx="8224405" cy="1325563"/>
          </a:xfrm>
        </p:spPr>
        <p:txBody>
          <a:bodyPr/>
          <a:lstStyle/>
          <a:p>
            <a:r>
              <a:rPr lang="sv-SE" dirty="0"/>
              <a:t>Exempel på vattenvårdsplanering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F43BCF1-826C-4B83-98AF-569CCB603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  <p:pic>
        <p:nvPicPr>
          <p:cNvPr id="17" name="Bildobjekt 16" descr="En bild som visar gräs, utomhus, stående, växt&#10;&#10;Automatiskt genererad beskrivning">
            <a:extLst>
              <a:ext uri="{FF2B5EF4-FFF2-40B4-BE49-F238E27FC236}">
                <a16:creationId xmlns:a16="http://schemas.microsoft.com/office/drawing/2014/main" id="{0113EB91-76AE-4711-AB7C-46E457AE2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36" y="1163925"/>
            <a:ext cx="4520460" cy="2556000"/>
          </a:xfrm>
          <a:prstGeom prst="rect">
            <a:avLst/>
          </a:prstGeom>
        </p:spPr>
      </p:pic>
      <p:pic>
        <p:nvPicPr>
          <p:cNvPr id="15" name="Bildobjekt 14" descr="En bild som visar text&#10;&#10;Automatiskt genererad beskrivning">
            <a:extLst>
              <a:ext uri="{FF2B5EF4-FFF2-40B4-BE49-F238E27FC236}">
                <a16:creationId xmlns:a16="http://schemas.microsoft.com/office/drawing/2014/main" id="{45E1555B-1600-4E83-B803-1CC02BF2AB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4280">
            <a:off x="1528492" y="2828126"/>
            <a:ext cx="204549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2679D865-2C81-429C-95A4-F7AAF8F33F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9655" y="1163925"/>
            <a:ext cx="3125555" cy="3350472"/>
          </a:xfrm>
          <a:prstGeom prst="rect">
            <a:avLst/>
          </a:prstGeom>
        </p:spPr>
      </p:pic>
      <p:pic>
        <p:nvPicPr>
          <p:cNvPr id="13" name="Platshållare för innehåll 12" descr="En bild som visar text, däggdjur, häst&#10;&#10;Automatiskt genererad beskrivning">
            <a:extLst>
              <a:ext uri="{FF2B5EF4-FFF2-40B4-BE49-F238E27FC236}">
                <a16:creationId xmlns:a16="http://schemas.microsoft.com/office/drawing/2014/main" id="{4D0FB4E9-B4E4-4178-9CD4-78F8B868F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877">
            <a:off x="5051572" y="3020476"/>
            <a:ext cx="2040141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59094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6562BD97-CCF8-491F-B3F2-F51BBAE59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333" y="-305434"/>
            <a:ext cx="11112758" cy="7862730"/>
          </a:xfr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FC638BD4-C3C9-4A59-8B3E-2C4EC19BE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335" y="-305434"/>
            <a:ext cx="11112759" cy="786273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64D773B-A481-4022-8AD3-FAE9B5328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15" y="6115252"/>
            <a:ext cx="1944752" cy="64751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8FA6C44-1969-4DA4-A030-824E0ABB6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631" y="9331"/>
            <a:ext cx="8224405" cy="1325563"/>
          </a:xfrm>
        </p:spPr>
        <p:txBody>
          <a:bodyPr/>
          <a:lstStyle/>
          <a:p>
            <a:r>
              <a:rPr lang="sv-SE" dirty="0"/>
              <a:t>Tillsyn små avlopp</a:t>
            </a:r>
          </a:p>
        </p:txBody>
      </p:sp>
    </p:spTree>
    <p:extLst>
      <p:ext uri="{BB962C8B-B14F-4D97-AF65-F5344CB8AC3E}">
        <p14:creationId xmlns:p14="http://schemas.microsoft.com/office/powerpoint/2010/main" val="37340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B2D5D8B1-C176-4951-98E8-F53DE79C8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5" y="-797443"/>
            <a:ext cx="11756569" cy="8307789"/>
          </a:xfr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1CF5E8E-C61C-40DE-B357-670C7EF1E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5" y="-799540"/>
            <a:ext cx="11756570" cy="8307789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330262CE-6F33-4AD8-B317-0B0EA59C4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CF51CB7-F6B1-4EE1-9F79-C66F34384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114" y="9331"/>
            <a:ext cx="8224405" cy="1325563"/>
          </a:xfrm>
        </p:spPr>
        <p:txBody>
          <a:bodyPr/>
          <a:lstStyle/>
          <a:p>
            <a:r>
              <a:rPr lang="sv-SE" dirty="0"/>
              <a:t>Tillsyn avlopp</a:t>
            </a:r>
          </a:p>
        </p:txBody>
      </p:sp>
    </p:spTree>
    <p:extLst>
      <p:ext uri="{BB962C8B-B14F-4D97-AF65-F5344CB8AC3E}">
        <p14:creationId xmlns:p14="http://schemas.microsoft.com/office/powerpoint/2010/main" val="284914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906D85-4E78-47FB-A887-C096E34F3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954466"/>
            <a:ext cx="8224405" cy="1325563"/>
          </a:xfrm>
        </p:spPr>
        <p:txBody>
          <a:bodyPr/>
          <a:lstStyle/>
          <a:p>
            <a:r>
              <a:rPr lang="sv-SE" dirty="0"/>
              <a:t>Stöd för tillsyn – några tips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FF44AB6-9D41-4EBC-8ABA-8DC63C6F9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80029"/>
            <a:ext cx="8224404" cy="3926782"/>
          </a:xfrm>
        </p:spPr>
        <p:txBody>
          <a:bodyPr/>
          <a:lstStyle/>
          <a:p>
            <a:r>
              <a:rPr lang="sv-SE" dirty="0"/>
              <a:t>Utgå ifrån riskkartorna i VISS för att planera tillsyn</a:t>
            </a:r>
          </a:p>
          <a:p>
            <a:r>
              <a:rPr lang="sv-SE" dirty="0"/>
              <a:t>Använd det digitala åtgärdsunderlaget</a:t>
            </a:r>
          </a:p>
          <a:p>
            <a:r>
              <a:rPr lang="sv-SE" dirty="0"/>
              <a:t>Handläggarstöd: https://www.miljosamverkansverige.se/miljoskydd/mkn-vatten-och-tillsyn-miljofarlig-verksamhet/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E16BE0-F39E-46CE-BF9F-F1F7A4671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32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95081686-E5DA-7287-6A0E-698F63B0161F}"/>
              </a:ext>
            </a:extLst>
          </p:cNvPr>
          <p:cNvSpPr txBox="1">
            <a:spLocks/>
          </p:cNvSpPr>
          <p:nvPr/>
        </p:nvSpPr>
        <p:spPr>
          <a:xfrm>
            <a:off x="628649" y="0"/>
            <a:ext cx="7731580" cy="1460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 b="1" dirty="0"/>
              <a:t>Åtgärd 3 </a:t>
            </a:r>
            <a:r>
              <a:rPr lang="sv-SE" sz="4000" dirty="0"/>
              <a:t>– Dricksvattenskydd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9D22047-EBF5-49B9-B2CC-EC34BBE77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765" y="1128709"/>
            <a:ext cx="4795640" cy="460058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1B8B7F8-4128-4722-AC37-4B74A3E17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87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B59940F0-4DE4-4D2F-91A4-FF7B356A3B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8"/>
          <a:stretch/>
        </p:blipFill>
        <p:spPr>
          <a:xfrm>
            <a:off x="236877" y="1089217"/>
            <a:ext cx="8670245" cy="5437102"/>
          </a:xfr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0F0E728D-0B53-4D2B-BD11-A6B892C0CA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8"/>
          <a:stretch/>
        </p:blipFill>
        <p:spPr>
          <a:xfrm>
            <a:off x="236876" y="1089217"/>
            <a:ext cx="8670245" cy="5437101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56236BC9-0E44-7B0B-4CFA-7653992B1AF3}"/>
              </a:ext>
            </a:extLst>
          </p:cNvPr>
          <p:cNvSpPr txBox="1">
            <a:spLocks/>
          </p:cNvSpPr>
          <p:nvPr/>
        </p:nvSpPr>
        <p:spPr>
          <a:xfrm>
            <a:off x="628649" y="0"/>
            <a:ext cx="7731580" cy="1460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 b="1" dirty="0"/>
              <a:t>Åtgärd 3 </a:t>
            </a:r>
            <a:r>
              <a:rPr lang="sv-SE" sz="4000" dirty="0"/>
              <a:t>– Dricksvattenskydd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7E250DB-AE4B-4F6B-AC84-A4B664C5D4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9"/>
          <a:stretch/>
        </p:blipFill>
        <p:spPr>
          <a:xfrm>
            <a:off x="230724" y="1100800"/>
            <a:ext cx="8676487" cy="5425518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A72C969-EAD4-47ED-9D58-980FDCD98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0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8CAF31-9BCB-434A-87A6-0F310A5B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3620"/>
            <a:ext cx="8305626" cy="1325563"/>
          </a:xfrm>
        </p:spPr>
        <p:txBody>
          <a:bodyPr/>
          <a:lstStyle/>
          <a:p>
            <a:r>
              <a:rPr lang="sv-SE" b="1" dirty="0"/>
              <a:t>Åtgärd 4: </a:t>
            </a:r>
            <a:r>
              <a:rPr lang="sv-SE" sz="4000" dirty="0"/>
              <a:t>Fysisk planering enligt </a:t>
            </a:r>
            <a:br>
              <a:rPr lang="sv-SE" sz="4000" dirty="0"/>
            </a:br>
            <a:r>
              <a:rPr lang="sv-SE" sz="4000" dirty="0"/>
              <a:t>plan- och bygglagen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466E357-0704-4869-9276-D1FC7ECB6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82" y="6211469"/>
            <a:ext cx="1413799" cy="470734"/>
          </a:xfrm>
          <a:prstGeom prst="rect">
            <a:avLst/>
          </a:prstGeom>
        </p:spPr>
      </p:pic>
      <p:pic>
        <p:nvPicPr>
          <p:cNvPr id="17" name="Bildobjekt 16" descr="En bild som visar text&#10;&#10;Automatiskt genererad beskrivning">
            <a:extLst>
              <a:ext uri="{FF2B5EF4-FFF2-40B4-BE49-F238E27FC236}">
                <a16:creationId xmlns:a16="http://schemas.microsoft.com/office/drawing/2014/main" id="{096B6DE0-F123-D5C4-79A7-7D90ADFBD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3" y="1088524"/>
            <a:ext cx="9145473" cy="5222619"/>
          </a:xfrm>
          <a:prstGeom prst="rect">
            <a:avLst/>
          </a:prstGeom>
        </p:spPr>
      </p:pic>
      <p:pic>
        <p:nvPicPr>
          <p:cNvPr id="18" name="Bildobjekt 17" descr="En bild som visar tårta&#10;&#10;Automatiskt genererad beskrivning">
            <a:extLst>
              <a:ext uri="{FF2B5EF4-FFF2-40B4-BE49-F238E27FC236}">
                <a16:creationId xmlns:a16="http://schemas.microsoft.com/office/drawing/2014/main" id="{939FCA3A-38E5-208F-A4CF-07FA38853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" y="1088523"/>
            <a:ext cx="9144001" cy="5222619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DFBA9C1D-B2C1-2CA0-EFB4-1DDD21A0F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" y="1088522"/>
            <a:ext cx="9144001" cy="522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1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29B48E73-928A-4D83-BD8C-1D956B18F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789" y="0"/>
            <a:ext cx="10560458" cy="7474480"/>
          </a:xfr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508F081-3BA3-4D64-86F7-603E1BF03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789" y="0"/>
            <a:ext cx="10560458" cy="747448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F9022E66-EA45-4E6C-94C3-8A76C613E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789" y="0"/>
            <a:ext cx="10560458" cy="747448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06D45107-60DA-4F19-B65E-AF853368D5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009" y="1695"/>
            <a:ext cx="10560458" cy="7474480"/>
          </a:xfrm>
          <a:prstGeom prst="rect">
            <a:avLst/>
          </a:prstGeom>
        </p:spPr>
      </p:pic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37E9D201-FCF7-9ABE-0400-03A2331CE4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229" y="0"/>
            <a:ext cx="10560457" cy="7474479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250C8845-9518-4A29-946B-FEF3AF88B4EA}"/>
              </a:ext>
            </a:extLst>
          </p:cNvPr>
          <p:cNvSpPr/>
          <p:nvPr/>
        </p:nvSpPr>
        <p:spPr>
          <a:xfrm>
            <a:off x="625212" y="248236"/>
            <a:ext cx="904875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000" b="1" dirty="0">
                <a:ea typeface="+mj-ea"/>
                <a:cs typeface="Arial" panose="020B0604020202020204" pitchFamily="34" charset="0"/>
              </a:rPr>
              <a:t>Exempel 1: </a:t>
            </a:r>
            <a:r>
              <a:rPr lang="sv-SE" sz="3600" dirty="0">
                <a:ea typeface="+mj-ea"/>
                <a:cs typeface="Arial" panose="020B0604020202020204" pitchFamily="34" charset="0"/>
              </a:rPr>
              <a:t>Planering av ett nytt </a:t>
            </a:r>
          </a:p>
          <a:p>
            <a:r>
              <a:rPr lang="sv-SE" sz="3600" dirty="0">
                <a:ea typeface="+mj-ea"/>
                <a:cs typeface="Arial" panose="020B0604020202020204" pitchFamily="34" charset="0"/>
              </a:rPr>
              <a:t>bostadsområde och dagvattenhantering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2638E96-87A5-4654-AA57-351829BF56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752" y="6195151"/>
            <a:ext cx="1462805" cy="48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7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diagram&#10;&#10;Automatiskt genererad beskrivning">
            <a:extLst>
              <a:ext uri="{FF2B5EF4-FFF2-40B4-BE49-F238E27FC236}">
                <a16:creationId xmlns:a16="http://schemas.microsoft.com/office/drawing/2014/main" id="{5E2C008B-8D2D-4628-0C65-BA615D037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" y="647347"/>
            <a:ext cx="7604760" cy="518994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C903835-772A-46FA-8120-0F596DE83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0"/>
            <a:ext cx="8224405" cy="1325563"/>
          </a:xfrm>
        </p:spPr>
        <p:txBody>
          <a:bodyPr/>
          <a:lstStyle/>
          <a:p>
            <a:r>
              <a:rPr lang="sv-SE" dirty="0"/>
              <a:t>Vattnets kretslopp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95B01A4-FD60-4EE5-B23C-EF0E46529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857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29B48E73-928A-4D83-BD8C-1D956B18F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817" y="19885"/>
            <a:ext cx="10497190" cy="7429700"/>
          </a:xfrm>
        </p:spPr>
      </p:pic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5D3009F6-6161-F51C-7B1B-9D3A39C181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635" y="-545342"/>
            <a:ext cx="12428152" cy="8830918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69AFD556-AB62-D893-FDA7-43E092BAC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1623" y="-547971"/>
            <a:ext cx="12605223" cy="8956736"/>
          </a:xfrm>
          <a:prstGeom prst="rect">
            <a:avLst/>
          </a:prstGeom>
        </p:spPr>
      </p:pic>
      <p:pic>
        <p:nvPicPr>
          <p:cNvPr id="23" name="Bildobjekt 22" descr="En bild som visar kalender&#10;&#10;Automatiskt genererad beskrivning">
            <a:extLst>
              <a:ext uri="{FF2B5EF4-FFF2-40B4-BE49-F238E27FC236}">
                <a16:creationId xmlns:a16="http://schemas.microsoft.com/office/drawing/2014/main" id="{8DD1926B-C85D-45B5-8A92-A146BB1E04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4437" y="13600"/>
            <a:ext cx="10497190" cy="74297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2638E96-87A5-4654-AA57-351829BF56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752" y="6195151"/>
            <a:ext cx="1462805" cy="487051"/>
          </a:xfrm>
          <a:prstGeom prst="rect">
            <a:avLst/>
          </a:prstGeom>
        </p:spPr>
      </p:pic>
      <p:pic>
        <p:nvPicPr>
          <p:cNvPr id="24" name="Platshållare för innehåll 4">
            <a:extLst>
              <a:ext uri="{FF2B5EF4-FFF2-40B4-BE49-F238E27FC236}">
                <a16:creationId xmlns:a16="http://schemas.microsoft.com/office/drawing/2014/main" id="{497D0432-1286-3AE7-8851-F0F9755B0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738" y="0"/>
            <a:ext cx="10515476" cy="7442642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250C8845-9518-4A29-946B-FEF3AF88B4EA}"/>
              </a:ext>
            </a:extLst>
          </p:cNvPr>
          <p:cNvSpPr/>
          <p:nvPr/>
        </p:nvSpPr>
        <p:spPr>
          <a:xfrm>
            <a:off x="0" y="-694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400" b="1" dirty="0">
                <a:ea typeface="+mj-ea"/>
                <a:cs typeface="Arial" panose="020B0604020202020204" pitchFamily="34" charset="0"/>
              </a:rPr>
              <a:t>Exempel 2: </a:t>
            </a:r>
            <a:r>
              <a:rPr lang="sv-SE" sz="4400" dirty="0">
                <a:ea typeface="+mj-ea"/>
                <a:cs typeface="Arial" panose="020B0604020202020204" pitchFamily="34" charset="0"/>
              </a:rPr>
              <a:t>Planering som istället utgår från vattnet</a:t>
            </a:r>
          </a:p>
        </p:txBody>
      </p:sp>
    </p:spTree>
    <p:extLst>
      <p:ext uri="{BB962C8B-B14F-4D97-AF65-F5344CB8AC3E}">
        <p14:creationId xmlns:p14="http://schemas.microsoft.com/office/powerpoint/2010/main" val="289096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EAC416E-52CF-4D99-90FA-8ED9FFA1A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MKN är juridiskt bindande</a:t>
            </a:r>
          </a:p>
        </p:txBody>
      </p:sp>
      <p:pic>
        <p:nvPicPr>
          <p:cNvPr id="6" name="Platshållare för innehåll 5" descr="En bild som visar Stillebenfotografi, inomhus&#10;&#10;Automatiskt genererad beskrivning">
            <a:extLst>
              <a:ext uri="{FF2B5EF4-FFF2-40B4-BE49-F238E27FC236}">
                <a16:creationId xmlns:a16="http://schemas.microsoft.com/office/drawing/2014/main" id="{51C2A930-702E-4C40-A27E-5A5F45398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37" y="1825625"/>
            <a:ext cx="7140863" cy="3927475"/>
          </a:xfr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BB5858CF-81BF-4977-85B6-B175E7551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227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ext&#10;&#10;Automatiskt genererad beskrivning">
            <a:extLst>
              <a:ext uri="{FF2B5EF4-FFF2-40B4-BE49-F238E27FC236}">
                <a16:creationId xmlns:a16="http://schemas.microsoft.com/office/drawing/2014/main" id="{C801940C-A259-80F2-5422-8B6BA08A1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88252"/>
            <a:ext cx="9145473" cy="5222619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622503" y="284587"/>
            <a:ext cx="81222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400" b="1" dirty="0"/>
              <a:t>Åtgärd 5: </a:t>
            </a:r>
            <a:r>
              <a:rPr lang="sv-SE" sz="4000" dirty="0"/>
              <a:t>VA-plan inklusive dagvatten</a:t>
            </a:r>
            <a:endParaRPr lang="sv-SE" sz="4000" dirty="0">
              <a:latin typeface="Myriad Pro"/>
              <a:cs typeface="Myriad Pro"/>
            </a:endParaRPr>
          </a:p>
        </p:txBody>
      </p:sp>
      <p:pic>
        <p:nvPicPr>
          <p:cNvPr id="11" name="Bildobjekt 10" descr="En bild som visar tårta, bord, inomhus, leksak&#10;&#10;Automatiskt genererad beskrivning">
            <a:extLst>
              <a:ext uri="{FF2B5EF4-FFF2-40B4-BE49-F238E27FC236}">
                <a16:creationId xmlns:a16="http://schemas.microsoft.com/office/drawing/2014/main" id="{D874E891-7447-728B-DD36-95209F377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191" y="1352874"/>
            <a:ext cx="8221133" cy="4350283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C27F2BD6-1B41-DC41-FF19-48A87F04A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19" y="1571300"/>
            <a:ext cx="8046406" cy="3398099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939634" y="1465422"/>
            <a:ext cx="1500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b="1" dirty="0">
                <a:latin typeface="Myriad Pro"/>
                <a:cs typeface="Myriad Pro"/>
              </a:rPr>
              <a:t>Vatten &amp; Avlopp</a:t>
            </a:r>
            <a:endParaRPr lang="sv-SE" sz="1400" dirty="0">
              <a:latin typeface="Myriad Pro"/>
              <a:cs typeface="Myriad Pro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952334" y="1713196"/>
            <a:ext cx="1289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b="1" dirty="0">
                <a:latin typeface="Myriad Pro"/>
                <a:cs typeface="Myriad Pro"/>
              </a:rPr>
              <a:t>Endast vatten</a:t>
            </a:r>
            <a:endParaRPr lang="sv-SE" sz="1400" dirty="0">
              <a:latin typeface="Myriad Pro"/>
              <a:cs typeface="Myriad Pro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F2F52F1B-AC9C-41E3-9AE5-79B98425B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24" y="5885152"/>
            <a:ext cx="8267488" cy="524565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068B6177-5BBB-4474-A050-FDED3CA2BE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47434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9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EA9B941-9588-492F-B71B-1087E1938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85" y="-633201"/>
            <a:ext cx="11472144" cy="8124402"/>
          </a:xfr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2CDEC643-D6D9-4D96-87BE-A5FB057CD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85" y="-633201"/>
            <a:ext cx="11472145" cy="8124402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FB72C40-3BD3-44DC-85F3-FDB0B2001D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AE3B1FE2-4798-4F5D-2C14-F77A6B0BCBD1}"/>
              </a:ext>
            </a:extLst>
          </p:cNvPr>
          <p:cNvSpPr/>
          <p:nvPr/>
        </p:nvSpPr>
        <p:spPr>
          <a:xfrm>
            <a:off x="4934857" y="377373"/>
            <a:ext cx="3795355" cy="653143"/>
          </a:xfrm>
          <a:prstGeom prst="rect">
            <a:avLst/>
          </a:prstGeom>
          <a:solidFill>
            <a:schemeClr val="bg1">
              <a:alpha val="5112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515A438-8689-0F6E-FA2F-E6BCD8D77A13}"/>
              </a:ext>
            </a:extLst>
          </p:cNvPr>
          <p:cNvSpPr txBox="1"/>
          <p:nvPr/>
        </p:nvSpPr>
        <p:spPr>
          <a:xfrm>
            <a:off x="622503" y="284587"/>
            <a:ext cx="81222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400" b="1" dirty="0"/>
              <a:t>Åtgärd 5: </a:t>
            </a:r>
            <a:r>
              <a:rPr lang="sv-SE" sz="4000" dirty="0"/>
              <a:t>VA-plan inklusive dagvatten</a:t>
            </a:r>
            <a:endParaRPr lang="sv-SE" sz="4000" dirty="0">
              <a:latin typeface="Myriad Pro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298544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visa, bildram&#10;&#10;Automatiskt genererad beskrivning">
            <a:extLst>
              <a:ext uri="{FF2B5EF4-FFF2-40B4-BE49-F238E27FC236}">
                <a16:creationId xmlns:a16="http://schemas.microsoft.com/office/drawing/2014/main" id="{1C07E1F9-83AD-5E13-A8F2-EBBC1643C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07" y="1803127"/>
            <a:ext cx="7663850" cy="4064163"/>
          </a:xfrm>
          <a:prstGeom prst="rect">
            <a:avLst/>
          </a:prstGeom>
        </p:spPr>
      </p:pic>
      <p:pic>
        <p:nvPicPr>
          <p:cNvPr id="8" name="Bildobjekt 7" descr="En bild som visar text, visa, tecken, bildram&#10;&#10;Automatiskt genererad beskrivning">
            <a:extLst>
              <a:ext uri="{FF2B5EF4-FFF2-40B4-BE49-F238E27FC236}">
                <a16:creationId xmlns:a16="http://schemas.microsoft.com/office/drawing/2014/main" id="{8331042D-4000-02D0-ADB2-7CE2B98A5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56" y="1801700"/>
            <a:ext cx="7672619" cy="406416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7A0E9F5B-8806-FEE8-7487-D3792C527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779" y="1556883"/>
            <a:ext cx="2207513" cy="1302570"/>
          </a:xfrm>
          <a:prstGeom prst="rect">
            <a:avLst/>
          </a:prstGeom>
        </p:spPr>
      </p:pic>
      <p:pic>
        <p:nvPicPr>
          <p:cNvPr id="13" name="Bildobjekt 12" descr="En bild som visar text&#10;&#10;Automatiskt genererad beskrivning">
            <a:extLst>
              <a:ext uri="{FF2B5EF4-FFF2-40B4-BE49-F238E27FC236}">
                <a16:creationId xmlns:a16="http://schemas.microsoft.com/office/drawing/2014/main" id="{13E858D3-3EF4-9A0C-B603-F7E9EEA92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2709" y="1161132"/>
            <a:ext cx="2676372" cy="2746435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C5B8C40B-522B-0307-2C76-8343E1AA1863}"/>
              </a:ext>
            </a:extLst>
          </p:cNvPr>
          <p:cNvSpPr txBox="1"/>
          <p:nvPr/>
        </p:nvSpPr>
        <p:spPr>
          <a:xfrm>
            <a:off x="638213" y="288512"/>
            <a:ext cx="72452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400" b="1" dirty="0"/>
              <a:t>Åtgärd 6: </a:t>
            </a:r>
            <a:r>
              <a:rPr lang="sv-SE" sz="4000" dirty="0"/>
              <a:t>Dioxiner från småskalig</a:t>
            </a:r>
          </a:p>
          <a:p>
            <a:r>
              <a:rPr lang="sv-SE" sz="4000" dirty="0">
                <a:latin typeface="Myriad Pro"/>
                <a:cs typeface="Myriad Pro"/>
              </a:rPr>
              <a:t>förbränning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DAD6E48-F5DC-462E-B865-5678E6F644B4}"/>
              </a:ext>
            </a:extLst>
          </p:cNvPr>
          <p:cNvSpPr txBox="1"/>
          <p:nvPr/>
        </p:nvSpPr>
        <p:spPr>
          <a:xfrm rot="19687785">
            <a:off x="7295213" y="4155782"/>
            <a:ext cx="8052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©Studio Flygar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9649C37-75AB-E5C0-F5BD-5ECF6D5BD5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24" y="5917743"/>
            <a:ext cx="8267488" cy="491974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C0FAFD2-1F5C-4A0F-CB09-C30309C95B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47434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4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6F8FC-0059-46E4-88D8-DC69D42C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4432"/>
            <a:ext cx="8224405" cy="1325563"/>
          </a:xfrm>
        </p:spPr>
        <p:txBody>
          <a:bodyPr/>
          <a:lstStyle/>
          <a:p>
            <a:r>
              <a:rPr lang="sv-SE" dirty="0"/>
              <a:t>Genomförande av åtgärder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93F54B8-2948-4D36-B202-12AF92F02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3613"/>
            <a:ext cx="8224404" cy="3926782"/>
          </a:xfrm>
        </p:spPr>
        <p:txBody>
          <a:bodyPr/>
          <a:lstStyle/>
          <a:p>
            <a:r>
              <a:rPr lang="sv-SE" dirty="0"/>
              <a:t>Frivilliga åtgärder – möjligt att få bidrag för</a:t>
            </a:r>
          </a:p>
          <a:p>
            <a:r>
              <a:rPr lang="sv-SE" dirty="0"/>
              <a:t>Lagstadgade åtgärder - är inte bidragsgrundande</a:t>
            </a:r>
          </a:p>
          <a:p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sv-SE" dirty="0"/>
              <a:t>Därför bra att genomföra åtgärder tidigt, då det ger större möjlighet att få finansiering utifrån. 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7F96804-B68D-4C0F-8A3A-DE77E5FBE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882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4772FA1-FE66-459C-8FE9-9C49922A1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41" y="1834175"/>
            <a:ext cx="3827130" cy="1895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4400" dirty="0"/>
              <a:t>Kommunernas</a:t>
            </a:r>
          </a:p>
          <a:p>
            <a:pPr marL="0" indent="0">
              <a:buNone/>
            </a:pPr>
            <a:r>
              <a:rPr lang="sv-SE" sz="4400" dirty="0"/>
              <a:t>åtgärder</a:t>
            </a:r>
          </a:p>
        </p:txBody>
      </p:sp>
      <p:pic>
        <p:nvPicPr>
          <p:cNvPr id="4" name="Platshållare för innehåll 5" descr="Illustration som visar några av kommunernas åtgärder. ">
            <a:extLst>
              <a:ext uri="{FF2B5EF4-FFF2-40B4-BE49-F238E27FC236}">
                <a16:creationId xmlns:a16="http://schemas.microsoft.com/office/drawing/2014/main" id="{50B89888-8400-4542-AB79-11D04284D3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259" y="94129"/>
            <a:ext cx="4934936" cy="569482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9C32F7A-D520-40DF-BA57-117F6C466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528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5254899-6DE0-4502-988E-40200C6BF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30" y="310012"/>
            <a:ext cx="8224405" cy="1325563"/>
          </a:xfrm>
        </p:spPr>
        <p:txBody>
          <a:bodyPr/>
          <a:lstStyle/>
          <a:p>
            <a:r>
              <a:rPr lang="sv-SE" dirty="0"/>
              <a:t>Så kan en lokal händelse påverka stora områden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EE9D9EE-6ED7-4DA2-A560-FA5275A18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058" y="729000"/>
            <a:ext cx="10431817" cy="5400000"/>
          </a:xfr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104C3FA1-8DC3-4EB3-A936-D5711C0BD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015" y="729000"/>
            <a:ext cx="10446497" cy="540759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8409E11-83DE-40C0-99ED-B9F85E521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225" y="978426"/>
            <a:ext cx="10431818" cy="540000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233B48E3-3215-4126-BEAE-974E6BA4AA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282" y="679352"/>
            <a:ext cx="10431818" cy="540000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DFF5C6AB-A5FA-4D46-8B53-1A17A37D9E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058" y="729000"/>
            <a:ext cx="10431818" cy="54000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C5604AD-370D-4793-9D39-C7BAC78D4C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  <p:pic>
        <p:nvPicPr>
          <p:cNvPr id="10" name="Bildobjekt 9" descr="En bild som visar text, skylt, mätare&#10;&#10;Automatiskt genererad beskrivning">
            <a:extLst>
              <a:ext uri="{FF2B5EF4-FFF2-40B4-BE49-F238E27FC236}">
                <a16:creationId xmlns:a16="http://schemas.microsoft.com/office/drawing/2014/main" id="{3B9EEEAC-6211-7F88-814A-8D99AC5D07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15" y="2292725"/>
            <a:ext cx="5455540" cy="154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0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6F8FC-0059-46E4-88D8-DC69D42C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4432"/>
            <a:ext cx="8224405" cy="1325563"/>
          </a:xfrm>
        </p:spPr>
        <p:txBody>
          <a:bodyPr/>
          <a:lstStyle/>
          <a:p>
            <a:r>
              <a:rPr lang="sv-SE" dirty="0"/>
              <a:t>Vattenstrateg = framgång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93F54B8-2948-4D36-B202-12AF92F02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3613"/>
            <a:ext cx="8224404" cy="3926782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Vattenstrateg eller vattengrupp är framgångsreceptet enligt återrapporteringen.</a:t>
            </a:r>
          </a:p>
          <a:p>
            <a:r>
              <a:rPr lang="sv-SE" dirty="0"/>
              <a:t>Vad är vinsten?</a:t>
            </a:r>
          </a:p>
          <a:p>
            <a:pPr lvl="1"/>
            <a:r>
              <a:rPr lang="sv-SE" dirty="0"/>
              <a:t>Ökar förståelsen mellan förvaltningar</a:t>
            </a:r>
          </a:p>
          <a:p>
            <a:pPr lvl="1"/>
            <a:r>
              <a:rPr lang="sv-SE" dirty="0"/>
              <a:t>Sparar resurser</a:t>
            </a:r>
          </a:p>
          <a:p>
            <a:pPr lvl="1"/>
            <a:r>
              <a:rPr lang="sv-SE" dirty="0"/>
              <a:t>Samhällsekonomiskt</a:t>
            </a:r>
          </a:p>
          <a:p>
            <a:pPr lvl="1"/>
            <a:r>
              <a:rPr lang="sv-SE" dirty="0"/>
              <a:t>Helhetssyn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7F96804-B68D-4C0F-8A3A-DE77E5FBE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085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5D74C7-9FAB-4700-AC01-4E8898EB4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7015"/>
            <a:ext cx="8224405" cy="1325563"/>
          </a:xfrm>
        </p:spPr>
        <p:txBody>
          <a:bodyPr/>
          <a:lstStyle/>
          <a:p>
            <a:r>
              <a:rPr lang="sv-SE" dirty="0"/>
              <a:t>De fyra viktigaste budskapen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A5559F-6413-4FB9-918F-24ED845F2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6366"/>
            <a:ext cx="7910232" cy="3926782"/>
          </a:xfrm>
        </p:spPr>
        <p:txBody>
          <a:bodyPr>
            <a:normAutofit/>
          </a:bodyPr>
          <a:lstStyle/>
          <a:p>
            <a:r>
              <a:rPr lang="sv-SE" sz="2400" dirty="0"/>
              <a:t>att vattenförvaltningen och kommunen nu utgår från recipienten, vattendragets status. Hur vattnet ”mår” styr vilka åtgärder som behövs.</a:t>
            </a:r>
          </a:p>
          <a:p>
            <a:r>
              <a:rPr lang="sv-SE" sz="2400" dirty="0"/>
              <a:t>att nödvändigt för ett framgångsrikt arbete är att det finns ansvariga grupper och personer (t ex vattengrupp och vattenstrateg).</a:t>
            </a:r>
          </a:p>
          <a:p>
            <a:r>
              <a:rPr lang="sv-SE" sz="2400" dirty="0"/>
              <a:t>att det är ekonomiskt klokt att arbeta förebyggande med vattenfrågor.</a:t>
            </a:r>
          </a:p>
          <a:p>
            <a:r>
              <a:rPr lang="sv-SE" sz="2400" dirty="0"/>
              <a:t>att arbeta med åtgärderna enligt vattendirektivet är ett lagkrav, som måste göras, och går inte att välja bort.</a:t>
            </a:r>
          </a:p>
          <a:p>
            <a:endParaRPr lang="sv-SE" sz="24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337F211-BF91-4D4C-8AB5-9FC2A57BB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28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11C7F6-6337-4CB0-A878-F4240095E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0"/>
            <a:ext cx="8224405" cy="1325563"/>
          </a:xfrm>
        </p:spPr>
        <p:txBody>
          <a:bodyPr/>
          <a:lstStyle/>
          <a:p>
            <a:r>
              <a:rPr lang="sv-SE" dirty="0"/>
              <a:t>Vattenresursen inom EU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09347005-C1F8-4F34-A408-33BF8A221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t="20230" r="-231" b="19550"/>
          <a:stretch/>
        </p:blipFill>
        <p:spPr>
          <a:xfrm>
            <a:off x="628649" y="1150854"/>
            <a:ext cx="5438695" cy="4608000"/>
          </a:xfr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AA4875B1-03E4-441A-81E7-DCA327123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919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53D63F-65BD-4413-8C4F-E2EAF4228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"/>
          <a:stretch/>
        </p:blipFill>
        <p:spPr>
          <a:xfrm>
            <a:off x="0" y="0"/>
            <a:ext cx="9144000" cy="577215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02A7A4FB-452F-4C00-B750-407A31000103}"/>
              </a:ext>
            </a:extLst>
          </p:cNvPr>
          <p:cNvSpPr txBox="1"/>
          <p:nvPr/>
        </p:nvSpPr>
        <p:spPr>
          <a:xfrm>
            <a:off x="3640635" y="343437"/>
            <a:ext cx="52425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4400" b="1" dirty="0">
                <a:solidFill>
                  <a:schemeClr val="bg1"/>
                </a:solidFill>
              </a:rPr>
              <a:t>Vi arbetar vidare tillsammans för bättre vatten!</a:t>
            </a:r>
          </a:p>
          <a:p>
            <a:pPr algn="r"/>
            <a:endParaRPr lang="sv-SE" sz="4400" b="1" dirty="0">
              <a:solidFill>
                <a:schemeClr val="bg1"/>
              </a:solidFill>
            </a:endParaRPr>
          </a:p>
          <a:p>
            <a:pPr algn="r"/>
            <a:endParaRPr lang="sv-SE" sz="4400" b="1" u="sng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r"/>
            <a:endParaRPr lang="sv-SE" sz="4400" b="1" u="sng" dirty="0">
              <a:solidFill>
                <a:schemeClr val="bg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r"/>
            <a:r>
              <a:rPr lang="sv-SE" sz="4400" b="1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malaren.org</a:t>
            </a:r>
            <a:endParaRPr lang="sv-SE" sz="4400" b="1" u="sng" dirty="0">
              <a:solidFill>
                <a:schemeClr val="bg1"/>
              </a:solidFill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ABECAB2-8360-4BC8-8391-A0C213898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861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C1E68F-732E-4360-A11A-F16EE6B4C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8" y="733293"/>
            <a:ext cx="8224405" cy="1325563"/>
          </a:xfrm>
        </p:spPr>
        <p:txBody>
          <a:bodyPr>
            <a:normAutofit/>
          </a:bodyPr>
          <a:lstStyle/>
          <a:p>
            <a:pPr algn="ctr"/>
            <a:r>
              <a:rPr lang="sv-SE" dirty="0"/>
              <a:t>Illustrationer gjorda av…</a:t>
            </a:r>
          </a:p>
        </p:txBody>
      </p:sp>
      <p:pic>
        <p:nvPicPr>
          <p:cNvPr id="4" name="Platshållare för innehåll 3" descr="studio_flygar_logo.jpg">
            <a:extLst>
              <a:ext uri="{FF2B5EF4-FFF2-40B4-BE49-F238E27FC236}">
                <a16:creationId xmlns:a16="http://schemas.microsoft.com/office/drawing/2014/main" id="{F275C448-FA15-4BCA-95AA-2ABBEB3C9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778" y="2127806"/>
            <a:ext cx="1861195" cy="186119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39D8E30-2BD3-40C6-83CE-C6C7ACBE4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9833968E-9E0F-4F82-9486-5EFBCEB39019}"/>
              </a:ext>
            </a:extLst>
          </p:cNvPr>
          <p:cNvSpPr txBox="1"/>
          <p:nvPr/>
        </p:nvSpPr>
        <p:spPr>
          <a:xfrm>
            <a:off x="4740850" y="2633436"/>
            <a:ext cx="2938333" cy="1107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2600" dirty="0"/>
              <a:t>Rebecca Elfast rebelform.se</a:t>
            </a:r>
            <a:br>
              <a:rPr lang="sv-SE" sz="2600" dirty="0"/>
            </a:br>
            <a:r>
              <a:rPr lang="sv-SE" sz="1400" dirty="0"/>
              <a:t>med tillstånd från Vattenmyndigheten</a:t>
            </a:r>
          </a:p>
        </p:txBody>
      </p:sp>
    </p:spTree>
    <p:extLst>
      <p:ext uri="{BB962C8B-B14F-4D97-AF65-F5344CB8AC3E}">
        <p14:creationId xmlns:p14="http://schemas.microsoft.com/office/powerpoint/2010/main" val="2200880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36DA88-C7C8-49EB-80C5-8AFECCF67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0"/>
            <a:ext cx="8224405" cy="1325563"/>
          </a:xfrm>
        </p:spPr>
        <p:txBody>
          <a:bodyPr/>
          <a:lstStyle/>
          <a:p>
            <a:r>
              <a:rPr lang="sv-SE" dirty="0"/>
              <a:t>Vattendistrikt i Sverige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2435F4EB-6945-4473-9B6F-2509F7B68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6" y="1057101"/>
            <a:ext cx="4016247" cy="4896000"/>
          </a:xfr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D50EBAEB-F431-4214-BA66-D3B5018DE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26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ACC000D-3B40-44DC-9A58-35A7A5692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0"/>
            <a:ext cx="8224405" cy="1325563"/>
          </a:xfrm>
        </p:spPr>
        <p:txBody>
          <a:bodyPr/>
          <a:lstStyle/>
          <a:p>
            <a:r>
              <a:rPr lang="sv-SE" dirty="0"/>
              <a:t>Norra Östersjöns vattendistrikt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FCB1E503-2FBA-408C-9541-2C0786455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089000"/>
            <a:ext cx="5052820" cy="4680000"/>
          </a:xfr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8D17ECA-C08A-49A5-98F8-809CDC4EA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13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A705E77-E961-4681-9014-738A986C6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69" y="175797"/>
            <a:ext cx="9009998" cy="1325563"/>
          </a:xfrm>
        </p:spPr>
        <p:txBody>
          <a:bodyPr/>
          <a:lstStyle/>
          <a:p>
            <a:r>
              <a:rPr lang="sv-SE" dirty="0"/>
              <a:t>Fyra miljöproblem i vårt </a:t>
            </a:r>
            <a:br>
              <a:rPr lang="sv-SE" dirty="0"/>
            </a:br>
            <a:r>
              <a:rPr lang="sv-SE" dirty="0"/>
              <a:t>vattendistrikt</a:t>
            </a:r>
          </a:p>
        </p:txBody>
      </p:sp>
      <p:pic>
        <p:nvPicPr>
          <p:cNvPr id="6" name="Platshållare för innehåll 4">
            <a:extLst>
              <a:ext uri="{FF2B5EF4-FFF2-40B4-BE49-F238E27FC236}">
                <a16:creationId xmlns:a16="http://schemas.microsoft.com/office/drawing/2014/main" id="{3A5D27DF-3C77-48EC-9F65-8FD8FD4013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" b="18523"/>
          <a:stretch/>
        </p:blipFill>
        <p:spPr>
          <a:xfrm>
            <a:off x="1288691" y="3704453"/>
            <a:ext cx="3241325" cy="2160000"/>
          </a:xfrm>
          <a:prstGeom prst="rect">
            <a:avLst/>
          </a:prstGeom>
        </p:spPr>
      </p:pic>
      <p:pic>
        <p:nvPicPr>
          <p:cNvPr id="7" name="Platshållare för innehåll 3">
            <a:extLst>
              <a:ext uri="{FF2B5EF4-FFF2-40B4-BE49-F238E27FC236}">
                <a16:creationId xmlns:a16="http://schemas.microsoft.com/office/drawing/2014/main" id="{7D6D6468-26C5-4AE5-9893-EB13E59E96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1" r="4250" b="27880"/>
          <a:stretch/>
        </p:blipFill>
        <p:spPr>
          <a:xfrm>
            <a:off x="4613984" y="3704453"/>
            <a:ext cx="3241324" cy="2160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B7C3027-1347-4B0C-B984-3C81010F3D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5" b="8282"/>
          <a:stretch/>
        </p:blipFill>
        <p:spPr>
          <a:xfrm>
            <a:off x="1288691" y="1468176"/>
            <a:ext cx="3241323" cy="216000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7964EB30-9D23-4907-A566-C18353985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308" y="1468176"/>
            <a:ext cx="3240000" cy="21600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71495D5C-C1A9-4E6D-9BCE-F1BBEAD35B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16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8572B8-AE1B-4607-97EC-BD2B8473D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0"/>
            <a:ext cx="8224405" cy="1325563"/>
          </a:xfrm>
        </p:spPr>
        <p:txBody>
          <a:bodyPr/>
          <a:lstStyle/>
          <a:p>
            <a:r>
              <a:rPr lang="sv-SE" dirty="0"/>
              <a:t>Övergödning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01C4F58-DE51-47FF-B780-ED5372B530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2"/>
          <a:stretch/>
        </p:blipFill>
        <p:spPr>
          <a:xfrm>
            <a:off x="730250" y="1031901"/>
            <a:ext cx="7700503" cy="47085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5E31A01D-C8BB-46A2-A2B3-6191E9118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486" y="6178203"/>
            <a:ext cx="151370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05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Anpassat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67F"/>
      </a:accent1>
      <a:accent2>
        <a:srgbClr val="58C1E9"/>
      </a:accent2>
      <a:accent3>
        <a:srgbClr val="E30D46"/>
      </a:accent3>
      <a:accent4>
        <a:srgbClr val="EA652D"/>
      </a:accent4>
      <a:accent5>
        <a:srgbClr val="A9AD0D"/>
      </a:accent5>
      <a:accent6>
        <a:srgbClr val="70AD47"/>
      </a:accent6>
      <a:hlink>
        <a:srgbClr val="007A5F"/>
      </a:hlink>
      <a:folHlink>
        <a:srgbClr val="7D9FC6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mall-smal-MER.potx" id="{66CC82BF-7CB5-4717-9FE9-55E710E63D65}" vid="{88BC7595-C6B6-407B-B1F8-D9E81E9064A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wrap="none" rtlCol="0">
        <a:spAutoFit/>
      </a:bodyPr>
      <a:lstStyle>
        <a:defPPr algn="ctr">
          <a:defRPr sz="1400" b="1" dirty="0" smtClean="0">
            <a:latin typeface="Myriad Pro"/>
            <a:cs typeface="Myriad Pro"/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tx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3699</TotalTime>
  <Words>1125</Words>
  <Application>Microsoft Office PowerPoint</Application>
  <PresentationFormat>Bildspel på skärmen (4:3)</PresentationFormat>
  <Paragraphs>225</Paragraphs>
  <Slides>51</Slides>
  <Notes>51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Myriad Pro</vt:lpstr>
      <vt:lpstr>open sans</vt:lpstr>
      <vt:lpstr>Office-tema</vt:lpstr>
      <vt:lpstr>Office-tema</vt:lpstr>
      <vt:lpstr>Kommunernas roll  i vattenförvaltningen 2022-2027</vt:lpstr>
      <vt:lpstr>PowerPoint-presentation</vt:lpstr>
      <vt:lpstr>PowerPoint-presentation</vt:lpstr>
      <vt:lpstr>Vattnets kretslopp</vt:lpstr>
      <vt:lpstr>Vattenresursen inom EU</vt:lpstr>
      <vt:lpstr>Vattendistrikt i Sverige</vt:lpstr>
      <vt:lpstr>Norra Östersjöns vattendistrikt</vt:lpstr>
      <vt:lpstr>Fyra miljöproblem i vårt  vattendistrikt</vt:lpstr>
      <vt:lpstr>Övergödning</vt:lpstr>
      <vt:lpstr>Fysiska förändringar</vt:lpstr>
      <vt:lpstr>Miljögifter</vt:lpstr>
      <vt:lpstr>Klimatförändringen</vt:lpstr>
      <vt:lpstr>Status</vt:lpstr>
      <vt:lpstr>Målet med vattenförvaltningen: nå och bibehålla god status i våra vatten! </vt:lpstr>
      <vt:lpstr>Vattenstatus i distriktet</vt:lpstr>
      <vt:lpstr>PowerPoint-presentation</vt:lpstr>
      <vt:lpstr>Digitala åtgärdsunderlag</vt:lpstr>
      <vt:lpstr>Hur når vi god status?</vt:lpstr>
      <vt:lpstr>Administrativa och fysiska åtgärder</vt:lpstr>
      <vt:lpstr>Administrativa och fysiska åtgärder</vt:lpstr>
      <vt:lpstr>Administrativa och fysiska åtgärder</vt:lpstr>
      <vt:lpstr>Blå tråden </vt:lpstr>
      <vt:lpstr>PowerPoint-presentation</vt:lpstr>
      <vt:lpstr>Kommunens sex åtgärder</vt:lpstr>
      <vt:lpstr>Kommunernas sex åtgärder</vt:lpstr>
      <vt:lpstr>Åtgärd 1 – Förvaltningsövergripande  planering för åtgärdsprogrammets genomförande</vt:lpstr>
      <vt:lpstr>PowerPoint-presentation</vt:lpstr>
      <vt:lpstr>Tips: Ta hjälp av handboken!</vt:lpstr>
      <vt:lpstr>PowerPoint-presentation</vt:lpstr>
      <vt:lpstr>PowerPoint-presentation</vt:lpstr>
      <vt:lpstr>PowerPoint-presentation</vt:lpstr>
      <vt:lpstr>Exempel på vattenvårdsplanering</vt:lpstr>
      <vt:lpstr>Tillsyn små avlopp</vt:lpstr>
      <vt:lpstr>Tillsyn avlopp</vt:lpstr>
      <vt:lpstr>Stöd för tillsyn – några tips</vt:lpstr>
      <vt:lpstr>PowerPoint-presentation</vt:lpstr>
      <vt:lpstr>PowerPoint-presentation</vt:lpstr>
      <vt:lpstr>Åtgärd 4: Fysisk planering enligt  plan- och bygglagen</vt:lpstr>
      <vt:lpstr>PowerPoint-presentation</vt:lpstr>
      <vt:lpstr>PowerPoint-presentation</vt:lpstr>
      <vt:lpstr>MKN är juridiskt bindande</vt:lpstr>
      <vt:lpstr>PowerPoint-presentation</vt:lpstr>
      <vt:lpstr>PowerPoint-presentation</vt:lpstr>
      <vt:lpstr>PowerPoint-presentation</vt:lpstr>
      <vt:lpstr>Genomförande av åtgärder</vt:lpstr>
      <vt:lpstr>PowerPoint-presentation</vt:lpstr>
      <vt:lpstr>Så kan en lokal händelse påverka stora områden</vt:lpstr>
      <vt:lpstr>Vattenstrateg = framgång</vt:lpstr>
      <vt:lpstr>De fyra viktigaste budskapen</vt:lpstr>
      <vt:lpstr>PowerPoint-presentation</vt:lpstr>
      <vt:lpstr>Illustrationer gjorda av…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subject/>
  <dc:creator>Andersson Ax Anna</dc:creator>
  <cp:keywords/>
  <dc:description/>
  <cp:lastModifiedBy>Andersson Ax Anna</cp:lastModifiedBy>
  <cp:revision>191</cp:revision>
  <dcterms:created xsi:type="dcterms:W3CDTF">2019-11-05T06:26:31Z</dcterms:created>
  <dcterms:modified xsi:type="dcterms:W3CDTF">2023-06-16T04:55:47Z</dcterms:modified>
  <cp:category/>
</cp:coreProperties>
</file>